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68"/>
  </p:notesMasterIdLst>
  <p:sldIdLst>
    <p:sldId id="256" r:id="rId2"/>
    <p:sldId id="257" r:id="rId3"/>
    <p:sldId id="258" r:id="rId4"/>
    <p:sldId id="259" r:id="rId5"/>
    <p:sldId id="261" r:id="rId6"/>
    <p:sldId id="326" r:id="rId7"/>
    <p:sldId id="330" r:id="rId8"/>
    <p:sldId id="328" r:id="rId9"/>
    <p:sldId id="329" r:id="rId10"/>
    <p:sldId id="331" r:id="rId11"/>
    <p:sldId id="332" r:id="rId12"/>
    <p:sldId id="260" r:id="rId13"/>
    <p:sldId id="387" r:id="rId14"/>
    <p:sldId id="333" r:id="rId15"/>
    <p:sldId id="334" r:id="rId16"/>
    <p:sldId id="335" r:id="rId17"/>
    <p:sldId id="336" r:id="rId18"/>
    <p:sldId id="337" r:id="rId19"/>
    <p:sldId id="338" r:id="rId20"/>
    <p:sldId id="339" r:id="rId21"/>
    <p:sldId id="340" r:id="rId22"/>
    <p:sldId id="341" r:id="rId23"/>
    <p:sldId id="342" r:id="rId24"/>
    <p:sldId id="343" r:id="rId25"/>
    <p:sldId id="344" r:id="rId26"/>
    <p:sldId id="345" r:id="rId27"/>
    <p:sldId id="346" r:id="rId28"/>
    <p:sldId id="347" r:id="rId29"/>
    <p:sldId id="348" r:id="rId30"/>
    <p:sldId id="349" r:id="rId31"/>
    <p:sldId id="350" r:id="rId32"/>
    <p:sldId id="351" r:id="rId33"/>
    <p:sldId id="352" r:id="rId34"/>
    <p:sldId id="353" r:id="rId35"/>
    <p:sldId id="354" r:id="rId36"/>
    <p:sldId id="355" r:id="rId37"/>
    <p:sldId id="356" r:id="rId38"/>
    <p:sldId id="357" r:id="rId39"/>
    <p:sldId id="358" r:id="rId40"/>
    <p:sldId id="359" r:id="rId41"/>
    <p:sldId id="360" r:id="rId42"/>
    <p:sldId id="361" r:id="rId43"/>
    <p:sldId id="362" r:id="rId44"/>
    <p:sldId id="363" r:id="rId45"/>
    <p:sldId id="364" r:id="rId46"/>
    <p:sldId id="365" r:id="rId47"/>
    <p:sldId id="366" r:id="rId48"/>
    <p:sldId id="367" r:id="rId49"/>
    <p:sldId id="368" r:id="rId50"/>
    <p:sldId id="369" r:id="rId51"/>
    <p:sldId id="370" r:id="rId52"/>
    <p:sldId id="371" r:id="rId53"/>
    <p:sldId id="372" r:id="rId54"/>
    <p:sldId id="373" r:id="rId55"/>
    <p:sldId id="374" r:id="rId56"/>
    <p:sldId id="375" r:id="rId57"/>
    <p:sldId id="376" r:id="rId58"/>
    <p:sldId id="377" r:id="rId59"/>
    <p:sldId id="378" r:id="rId60"/>
    <p:sldId id="379" r:id="rId61"/>
    <p:sldId id="380" r:id="rId62"/>
    <p:sldId id="381" r:id="rId63"/>
    <p:sldId id="382" r:id="rId64"/>
    <p:sldId id="383" r:id="rId65"/>
    <p:sldId id="384" r:id="rId66"/>
    <p:sldId id="385" r:id="rId67"/>
  </p:sldIdLst>
  <p:sldSz cx="9144000" cy="5143500" type="screen16x9"/>
  <p:notesSz cx="6858000" cy="9144000"/>
  <p:embeddedFontLst>
    <p:embeddedFont>
      <p:font typeface="Abhaya Libre"/>
      <p:regular r:id="rId69"/>
      <p:bold r:id="rId70"/>
    </p:embeddedFont>
    <p:embeddedFont>
      <p:font typeface="Abhaya Libre ExtraBold"/>
      <p:bold r:id="rId71"/>
    </p:embeddedFont>
    <p:embeddedFont>
      <p:font typeface="Baskerville Old Face" panose="02020602080505020303" pitchFamily="18" charset="0"/>
      <p:regular r:id="rId72"/>
    </p:embeddedFont>
    <p:embeddedFont>
      <p:font typeface="Bebas Neue" panose="020B0604020202020204" charset="0"/>
      <p:regular r:id="rId73"/>
    </p:embeddedFont>
    <p:embeddedFont>
      <p:font typeface="Calibri" panose="020F0502020204030204" pitchFamily="34" charset="0"/>
      <p:regular r:id="rId74"/>
      <p:bold r:id="rId75"/>
      <p:italic r:id="rId76"/>
      <p:boldItalic r:id="rId77"/>
    </p:embeddedFont>
    <p:embeddedFont>
      <p:font typeface="Montserrat" panose="00000500000000000000" pitchFamily="2" charset="0"/>
      <p:regular r:id="rId78"/>
      <p:bold r:id="rId79"/>
      <p:italic r:id="rId80"/>
      <p:boldItalic r:id="rId81"/>
    </p:embeddedFont>
    <p:embeddedFont>
      <p:font typeface="Nunito Light" pitchFamily="2" charset="0"/>
      <p:regular r:id="rId82"/>
      <p:italic r:id="rId8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D4D304E-A61D-40C4-BA62-40195C9DD5DF}">
  <a:tblStyle styleId="{6D4D304E-A61D-40C4-BA62-40195C9DD5DF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8" d="100"/>
          <a:sy n="88" d="100"/>
        </p:scale>
        <p:origin x="1392" y="-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notesMaster" Target="notesMasters/notesMaster1.xml"/><Relationship Id="rId84" Type="http://schemas.openxmlformats.org/officeDocument/2006/relationships/presProps" Target="presProps.xml"/><Relationship Id="rId16" Type="http://schemas.openxmlformats.org/officeDocument/2006/relationships/slide" Target="slides/slide15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font" Target="fonts/font6.fntdata"/><Relationship Id="rId79" Type="http://schemas.openxmlformats.org/officeDocument/2006/relationships/font" Target="fonts/font11.fntdata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font" Target="fonts/font1.fntdata"/><Relationship Id="rId77" Type="http://schemas.openxmlformats.org/officeDocument/2006/relationships/font" Target="fonts/font9.fntdata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font" Target="fonts/font4.fntdata"/><Relationship Id="rId80" Type="http://schemas.openxmlformats.org/officeDocument/2006/relationships/font" Target="fonts/font12.fntdata"/><Relationship Id="rId85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font" Target="fonts/font2.fntdata"/><Relationship Id="rId75" Type="http://schemas.openxmlformats.org/officeDocument/2006/relationships/font" Target="fonts/font7.fntdata"/><Relationship Id="rId83" Type="http://schemas.openxmlformats.org/officeDocument/2006/relationships/font" Target="fonts/font1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font" Target="fonts/font5.fntdata"/><Relationship Id="rId78" Type="http://schemas.openxmlformats.org/officeDocument/2006/relationships/font" Target="fonts/font10.fntdata"/><Relationship Id="rId81" Type="http://schemas.openxmlformats.org/officeDocument/2006/relationships/font" Target="fonts/font13.fntdata"/><Relationship Id="rId86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font" Target="fonts/font8.fntdata"/><Relationship Id="rId7" Type="http://schemas.openxmlformats.org/officeDocument/2006/relationships/slide" Target="slides/slide6.xml"/><Relationship Id="rId71" Type="http://schemas.openxmlformats.org/officeDocument/2006/relationships/font" Target="fonts/font3.fntdata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tableStyles" Target="tableStyles.xml"/><Relationship Id="rId61" Type="http://schemas.openxmlformats.org/officeDocument/2006/relationships/slide" Target="slides/slide60.xml"/><Relationship Id="rId82" Type="http://schemas.openxmlformats.org/officeDocument/2006/relationships/font" Target="fonts/font14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g4dfce81f19_0_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0" name="Google Shape;510;g4dfce81f19_0_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5" name="Google Shape;515;gf18e1308e2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6" name="Google Shape;516;gf18e1308e2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" name="Google Shape;521;gf18e1308e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2" name="Google Shape;522;gf18e1308e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8" name="Google Shape;538;gf18e1308e2_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9" name="Google Shape;539;gf18e1308e2_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gf18e1308e2_2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2" name="Google Shape;552;gf18e1308e2_2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4" name="Google Shape;544;gf18c1147c8_0_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5" name="Google Shape;545;gf18c1147c8_0_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713250" y="1411500"/>
            <a:ext cx="7717500" cy="1919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73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317200" y="3330600"/>
            <a:ext cx="4509600" cy="401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5083375" y="360700"/>
            <a:ext cx="357600" cy="3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" name="Google Shape;12;p2"/>
          <p:cNvGrpSpPr/>
          <p:nvPr/>
        </p:nvGrpSpPr>
        <p:grpSpPr>
          <a:xfrm>
            <a:off x="-751812" y="3595825"/>
            <a:ext cx="3011946" cy="2968950"/>
            <a:chOff x="-751812" y="3595825"/>
            <a:chExt cx="3011946" cy="2968950"/>
          </a:xfrm>
        </p:grpSpPr>
        <p:pic>
          <p:nvPicPr>
            <p:cNvPr id="13" name="Google Shape;13;p2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4" name="Google Shape;14;p2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15" name="Google Shape;1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63300" y="4365200"/>
              <a:ext cx="651750" cy="617300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6" name="Google Shape;16;p2"/>
          <p:cNvGrpSpPr/>
          <p:nvPr/>
        </p:nvGrpSpPr>
        <p:grpSpPr>
          <a:xfrm>
            <a:off x="-723225" y="-396125"/>
            <a:ext cx="2569601" cy="1660875"/>
            <a:chOff x="-723225" y="-396125"/>
            <a:chExt cx="2569601" cy="1660875"/>
          </a:xfrm>
        </p:grpSpPr>
        <p:pic>
          <p:nvPicPr>
            <p:cNvPr id="17" name="Google Shape;17;p2"/>
            <p:cNvPicPr preferRelativeResize="0"/>
            <p:nvPr/>
          </p:nvPicPr>
          <p:blipFill rotWithShape="1">
            <a:blip r:embed="rId4">
              <a:alphaModFix/>
            </a:blip>
            <a:srcRect l="10279" t="7777" r="12194" b="7777"/>
            <a:stretch/>
          </p:blipFill>
          <p:spPr>
            <a:xfrm>
              <a:off x="447225" y="-396125"/>
              <a:ext cx="1399151" cy="13476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8" name="Google Shape;18;p2"/>
            <p:cNvSpPr/>
            <p:nvPr/>
          </p:nvSpPr>
          <p:spPr>
            <a:xfrm>
              <a:off x="-723225" y="-356125"/>
              <a:ext cx="1347600" cy="13476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938200" y="677650"/>
              <a:ext cx="587100" cy="587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chemeClr val="accent2"/>
                </a:solidFill>
              </a:endParaRPr>
            </a:p>
          </p:txBody>
        </p:sp>
      </p:grpSp>
      <p:sp>
        <p:nvSpPr>
          <p:cNvPr id="20" name="Google Shape;20;p2"/>
          <p:cNvSpPr/>
          <p:nvPr/>
        </p:nvSpPr>
        <p:spPr>
          <a:xfrm>
            <a:off x="5083375" y="360700"/>
            <a:ext cx="357600" cy="357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5848100" y="-518075"/>
            <a:ext cx="852900" cy="852900"/>
          </a:xfrm>
          <a:prstGeom prst="ellipse">
            <a:avLst/>
          </a:prstGeom>
          <a:solidFill>
            <a:srgbClr val="2D2D2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-231025" y="3401825"/>
            <a:ext cx="451500" cy="451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3" name="Google Shape;23;p2"/>
          <p:cNvSpPr/>
          <p:nvPr/>
        </p:nvSpPr>
        <p:spPr>
          <a:xfrm>
            <a:off x="2007275" y="4632400"/>
            <a:ext cx="1518300" cy="15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4" name="Google Shape;24;p2"/>
          <p:cNvSpPr/>
          <p:nvPr/>
        </p:nvSpPr>
        <p:spPr>
          <a:xfrm>
            <a:off x="7965175" y="3958975"/>
            <a:ext cx="1518300" cy="1518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5" name="Google Shape;25;p2"/>
          <p:cNvSpPr/>
          <p:nvPr/>
        </p:nvSpPr>
        <p:spPr>
          <a:xfrm>
            <a:off x="7398400" y="3708175"/>
            <a:ext cx="426000" cy="42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6" name="Google Shape;26;p2"/>
          <p:cNvSpPr/>
          <p:nvPr/>
        </p:nvSpPr>
        <p:spPr>
          <a:xfrm>
            <a:off x="8022325" y="75936"/>
            <a:ext cx="2243400" cy="2243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27" name="Google Shape;27;p2"/>
          <p:cNvGrpSpPr/>
          <p:nvPr/>
        </p:nvGrpSpPr>
        <p:grpSpPr>
          <a:xfrm>
            <a:off x="6865300" y="-1702962"/>
            <a:ext cx="3130971" cy="3114450"/>
            <a:chOff x="6729575" y="-1419325"/>
            <a:chExt cx="3130971" cy="3114450"/>
          </a:xfrm>
        </p:grpSpPr>
        <p:grpSp>
          <p:nvGrpSpPr>
            <p:cNvPr id="28" name="Google Shape;28;p2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29" name="Google Shape;29;p2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0" name="Google Shape;30;p2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31" name="Google Shape;31;p2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32" name="Google Shape;32;p2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33" name="Google Shape;33;p2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34" name="Google Shape;34;p2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35" name="Google Shape;35;p2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bg>
      <p:bgPr>
        <a:solidFill>
          <a:schemeClr val="lt1"/>
        </a:solidFill>
        <a:effectLst/>
      </p:bgPr>
    </p:bg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17"/>
          <p:cNvSpPr txBox="1">
            <a:spLocks noGrp="1"/>
          </p:cNvSpPr>
          <p:nvPr>
            <p:ph type="title"/>
          </p:nvPr>
        </p:nvSpPr>
        <p:spPr>
          <a:xfrm>
            <a:off x="713225" y="2571875"/>
            <a:ext cx="2309700" cy="43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0" name="Google Shape;300;p17"/>
          <p:cNvSpPr txBox="1">
            <a:spLocks noGrp="1"/>
          </p:cNvSpPr>
          <p:nvPr>
            <p:ph type="subTitle" idx="1"/>
          </p:nvPr>
        </p:nvSpPr>
        <p:spPr>
          <a:xfrm>
            <a:off x="713225" y="3008425"/>
            <a:ext cx="2309700" cy="7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1" name="Google Shape;301;p17"/>
          <p:cNvSpPr txBox="1">
            <a:spLocks noGrp="1"/>
          </p:cNvSpPr>
          <p:nvPr>
            <p:ph type="title" idx="2"/>
          </p:nvPr>
        </p:nvSpPr>
        <p:spPr>
          <a:xfrm>
            <a:off x="3417174" y="2571875"/>
            <a:ext cx="2309700" cy="43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2" name="Google Shape;302;p17"/>
          <p:cNvSpPr txBox="1">
            <a:spLocks noGrp="1"/>
          </p:cNvSpPr>
          <p:nvPr>
            <p:ph type="subTitle" idx="3"/>
          </p:nvPr>
        </p:nvSpPr>
        <p:spPr>
          <a:xfrm>
            <a:off x="3417184" y="3008425"/>
            <a:ext cx="2309700" cy="7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3" name="Google Shape;303;p17"/>
          <p:cNvSpPr txBox="1">
            <a:spLocks noGrp="1"/>
          </p:cNvSpPr>
          <p:nvPr>
            <p:ph type="title" idx="4"/>
          </p:nvPr>
        </p:nvSpPr>
        <p:spPr>
          <a:xfrm>
            <a:off x="6121101" y="2571875"/>
            <a:ext cx="2309700" cy="4365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04" name="Google Shape;304;p17"/>
          <p:cNvSpPr txBox="1">
            <a:spLocks noGrp="1"/>
          </p:cNvSpPr>
          <p:nvPr>
            <p:ph type="subTitle" idx="5"/>
          </p:nvPr>
        </p:nvSpPr>
        <p:spPr>
          <a:xfrm>
            <a:off x="6121121" y="3008425"/>
            <a:ext cx="2309700" cy="788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5" name="Google Shape;305;p17"/>
          <p:cNvSpPr txBox="1">
            <a:spLocks noGrp="1"/>
          </p:cNvSpPr>
          <p:nvPr>
            <p:ph type="title" idx="6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306" name="Google Shape;306;p17"/>
          <p:cNvSpPr/>
          <p:nvPr/>
        </p:nvSpPr>
        <p:spPr>
          <a:xfrm>
            <a:off x="-1087575" y="-616025"/>
            <a:ext cx="1566600" cy="156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307" name="Google Shape;307;p17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496750" y="730211"/>
            <a:ext cx="1139161" cy="10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08" name="Google Shape;308;p17"/>
          <p:cNvSpPr/>
          <p:nvPr/>
        </p:nvSpPr>
        <p:spPr>
          <a:xfrm>
            <a:off x="8554300" y="2717350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09" name="Google Shape;309;p17"/>
          <p:cNvGrpSpPr/>
          <p:nvPr/>
        </p:nvGrpSpPr>
        <p:grpSpPr>
          <a:xfrm>
            <a:off x="7617863" y="3856425"/>
            <a:ext cx="3011946" cy="2968950"/>
            <a:chOff x="-751812" y="3595825"/>
            <a:chExt cx="3011946" cy="2968950"/>
          </a:xfrm>
        </p:grpSpPr>
        <p:pic>
          <p:nvPicPr>
            <p:cNvPr id="310" name="Google Shape;310;p1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11" name="Google Shape;311;p17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bg>
      <p:bgPr>
        <a:solidFill>
          <a:schemeClr val="lt1"/>
        </a:solidFill>
        <a:effectLst/>
      </p:bgPr>
    </p:bg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8"/>
          <p:cNvSpPr txBox="1">
            <a:spLocks noGrp="1"/>
          </p:cNvSpPr>
          <p:nvPr>
            <p:ph type="title"/>
          </p:nvPr>
        </p:nvSpPr>
        <p:spPr>
          <a:xfrm>
            <a:off x="2010200" y="15967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4" name="Google Shape;314;p18"/>
          <p:cNvSpPr txBox="1">
            <a:spLocks noGrp="1"/>
          </p:cNvSpPr>
          <p:nvPr>
            <p:ph type="subTitle" idx="1"/>
          </p:nvPr>
        </p:nvSpPr>
        <p:spPr>
          <a:xfrm>
            <a:off x="2010201" y="20749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5" name="Google Shape;315;p18"/>
          <p:cNvSpPr txBox="1">
            <a:spLocks noGrp="1"/>
          </p:cNvSpPr>
          <p:nvPr>
            <p:ph type="title" idx="2"/>
          </p:nvPr>
        </p:nvSpPr>
        <p:spPr>
          <a:xfrm>
            <a:off x="4822896" y="15967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6" name="Google Shape;316;p18"/>
          <p:cNvSpPr txBox="1">
            <a:spLocks noGrp="1"/>
          </p:cNvSpPr>
          <p:nvPr>
            <p:ph type="subTitle" idx="3"/>
          </p:nvPr>
        </p:nvSpPr>
        <p:spPr>
          <a:xfrm>
            <a:off x="4822886" y="20749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7" name="Google Shape;317;p18"/>
          <p:cNvSpPr txBox="1">
            <a:spLocks noGrp="1"/>
          </p:cNvSpPr>
          <p:nvPr>
            <p:ph type="title" idx="4"/>
          </p:nvPr>
        </p:nvSpPr>
        <p:spPr>
          <a:xfrm>
            <a:off x="2010200" y="30301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18" name="Google Shape;318;p18"/>
          <p:cNvSpPr txBox="1">
            <a:spLocks noGrp="1"/>
          </p:cNvSpPr>
          <p:nvPr>
            <p:ph type="subTitle" idx="5"/>
          </p:nvPr>
        </p:nvSpPr>
        <p:spPr>
          <a:xfrm>
            <a:off x="2010201" y="35083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9" name="Google Shape;319;p18"/>
          <p:cNvSpPr txBox="1">
            <a:spLocks noGrp="1"/>
          </p:cNvSpPr>
          <p:nvPr>
            <p:ph type="title" idx="6"/>
          </p:nvPr>
        </p:nvSpPr>
        <p:spPr>
          <a:xfrm>
            <a:off x="4822896" y="3030150"/>
            <a:ext cx="23109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320" name="Google Shape;320;p18"/>
          <p:cNvSpPr txBox="1">
            <a:spLocks noGrp="1"/>
          </p:cNvSpPr>
          <p:nvPr>
            <p:ph type="subTitle" idx="7"/>
          </p:nvPr>
        </p:nvSpPr>
        <p:spPr>
          <a:xfrm>
            <a:off x="4822884" y="3508350"/>
            <a:ext cx="23109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1" name="Google Shape;321;p18"/>
          <p:cNvSpPr txBox="1">
            <a:spLocks noGrp="1"/>
          </p:cNvSpPr>
          <p:nvPr>
            <p:ph type="title" idx="8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None/>
              <a:defRPr sz="35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322" name="Google Shape;322;p18"/>
          <p:cNvSpPr/>
          <p:nvPr/>
        </p:nvSpPr>
        <p:spPr>
          <a:xfrm>
            <a:off x="-1087575" y="-616025"/>
            <a:ext cx="1566600" cy="156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323" name="Google Shape;323;p18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496750" y="730211"/>
            <a:ext cx="1139161" cy="10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324" name="Google Shape;324;p18"/>
          <p:cNvSpPr/>
          <p:nvPr/>
        </p:nvSpPr>
        <p:spPr>
          <a:xfrm>
            <a:off x="8554300" y="2717350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25" name="Google Shape;325;p18"/>
          <p:cNvGrpSpPr/>
          <p:nvPr/>
        </p:nvGrpSpPr>
        <p:grpSpPr>
          <a:xfrm>
            <a:off x="7617863" y="3856425"/>
            <a:ext cx="3011946" cy="2968950"/>
            <a:chOff x="-751812" y="3595825"/>
            <a:chExt cx="3011946" cy="2968950"/>
          </a:xfrm>
        </p:grpSpPr>
        <p:pic>
          <p:nvPicPr>
            <p:cNvPr id="326" name="Google Shape;326;p18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27" name="Google Shape;327;p18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9">
    <p:bg>
      <p:bgPr>
        <a:solidFill>
          <a:schemeClr val="lt1"/>
        </a:solidFill>
        <a:effectLst/>
      </p:bgPr>
    </p:bg>
    <p:spTree>
      <p:nvGrpSpPr>
        <p:cNvPr id="1" name="Shape 4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2" name="Google Shape;472;p26"/>
          <p:cNvGrpSpPr/>
          <p:nvPr/>
        </p:nvGrpSpPr>
        <p:grpSpPr>
          <a:xfrm>
            <a:off x="-1107087" y="-761588"/>
            <a:ext cx="3923921" cy="2185159"/>
            <a:chOff x="6994800" y="718300"/>
            <a:chExt cx="1754100" cy="976826"/>
          </a:xfrm>
        </p:grpSpPr>
        <p:pic>
          <p:nvPicPr>
            <p:cNvPr id="473" name="Google Shape;473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994800" y="718300"/>
              <a:ext cx="1754100" cy="976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74" name="Google Shape;474;p26"/>
            <p:cNvSpPr/>
            <p:nvPr/>
          </p:nvSpPr>
          <p:spPr>
            <a:xfrm>
              <a:off x="7107250" y="760825"/>
              <a:ext cx="1484865" cy="788744"/>
            </a:xfrm>
            <a:custGeom>
              <a:avLst/>
              <a:gdLst/>
              <a:ahLst/>
              <a:cxnLst/>
              <a:rect l="l" t="t" r="r" b="b"/>
              <a:pathLst>
                <a:path w="108901" h="57847" fill="none" extrusionOk="0">
                  <a:moveTo>
                    <a:pt x="44803" y="46815"/>
                  </a:moveTo>
                  <a:cubicBezTo>
                    <a:pt x="33899" y="46207"/>
                    <a:pt x="22753" y="48604"/>
                    <a:pt x="12092" y="45707"/>
                  </a:cubicBezTo>
                  <a:cubicBezTo>
                    <a:pt x="4200" y="43574"/>
                    <a:pt x="0" y="37963"/>
                    <a:pt x="142" y="29760"/>
                  </a:cubicBezTo>
                  <a:cubicBezTo>
                    <a:pt x="217" y="25176"/>
                    <a:pt x="2309" y="21531"/>
                    <a:pt x="5381" y="18351"/>
                  </a:cubicBezTo>
                  <a:cubicBezTo>
                    <a:pt x="8825" y="14772"/>
                    <a:pt x="12997" y="12187"/>
                    <a:pt x="17291" y="9790"/>
                  </a:cubicBezTo>
                  <a:cubicBezTo>
                    <a:pt x="23745" y="6171"/>
                    <a:pt x="30517" y="3336"/>
                    <a:pt x="37788" y="1789"/>
                  </a:cubicBezTo>
                  <a:cubicBezTo>
                    <a:pt x="44593" y="338"/>
                    <a:pt x="51446" y="0"/>
                    <a:pt x="58332" y="1040"/>
                  </a:cubicBezTo>
                  <a:cubicBezTo>
                    <a:pt x="72450" y="3167"/>
                    <a:pt x="84933" y="8845"/>
                    <a:pt x="95546" y="18445"/>
                  </a:cubicBezTo>
                  <a:cubicBezTo>
                    <a:pt x="99766" y="22260"/>
                    <a:pt x="103405" y="26554"/>
                    <a:pt x="105774" y="31793"/>
                  </a:cubicBezTo>
                  <a:cubicBezTo>
                    <a:pt x="108063" y="36863"/>
                    <a:pt x="108900" y="42129"/>
                    <a:pt x="107530" y="47618"/>
                  </a:cubicBezTo>
                  <a:cubicBezTo>
                    <a:pt x="106166" y="53100"/>
                    <a:pt x="102007" y="56631"/>
                    <a:pt x="96275" y="57239"/>
                  </a:cubicBezTo>
                  <a:cubicBezTo>
                    <a:pt x="90543" y="57846"/>
                    <a:pt x="85000" y="56962"/>
                    <a:pt x="79579" y="55342"/>
                  </a:cubicBezTo>
                  <a:cubicBezTo>
                    <a:pt x="69790" y="52418"/>
                    <a:pt x="58900" y="48442"/>
                    <a:pt x="48253" y="47118"/>
                  </a:cubicBezTo>
                  <a:cubicBezTo>
                    <a:pt x="47105" y="46983"/>
                    <a:pt x="45957" y="46882"/>
                    <a:pt x="44803" y="468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5" name="Google Shape;475;p26"/>
          <p:cNvSpPr/>
          <p:nvPr/>
        </p:nvSpPr>
        <p:spPr>
          <a:xfrm>
            <a:off x="-719875" y="3374707"/>
            <a:ext cx="2657700" cy="265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476" name="Google Shape;476;p26"/>
          <p:cNvPicPr preferRelativeResize="0"/>
          <p:nvPr/>
        </p:nvPicPr>
        <p:blipFill rotWithShape="1">
          <a:blip r:embed="rId3">
            <a:alphaModFix/>
          </a:blip>
          <a:srcRect l="10279" t="7777" r="12194" b="7777"/>
          <a:stretch/>
        </p:blipFill>
        <p:spPr>
          <a:xfrm>
            <a:off x="-1484425" y="1728575"/>
            <a:ext cx="2759226" cy="2657574"/>
          </a:xfrm>
          <a:prstGeom prst="rect">
            <a:avLst/>
          </a:prstGeom>
          <a:noFill/>
          <a:ln>
            <a:noFill/>
          </a:ln>
        </p:spPr>
      </p:pic>
      <p:sp>
        <p:nvSpPr>
          <p:cNvPr id="477" name="Google Shape;477;p26"/>
          <p:cNvSpPr/>
          <p:nvPr/>
        </p:nvSpPr>
        <p:spPr>
          <a:xfrm>
            <a:off x="7101925" y="-1405818"/>
            <a:ext cx="2657700" cy="2657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78" name="Google Shape;478;p26"/>
          <p:cNvSpPr/>
          <p:nvPr/>
        </p:nvSpPr>
        <p:spPr>
          <a:xfrm>
            <a:off x="5445750" y="3610951"/>
            <a:ext cx="2185200" cy="2185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79" name="Google Shape;479;p26"/>
          <p:cNvSpPr/>
          <p:nvPr/>
        </p:nvSpPr>
        <p:spPr>
          <a:xfrm>
            <a:off x="7407025" y="2621900"/>
            <a:ext cx="613800" cy="6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80" name="Google Shape;480;p26"/>
          <p:cNvSpPr/>
          <p:nvPr/>
        </p:nvSpPr>
        <p:spPr>
          <a:xfrm>
            <a:off x="997575" y="1423575"/>
            <a:ext cx="613800" cy="613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481" name="Google Shape;481;p26"/>
          <p:cNvPicPr preferRelativeResize="0"/>
          <p:nvPr/>
        </p:nvPicPr>
        <p:blipFill rotWithShape="1">
          <a:blip r:embed="rId3">
            <a:alphaModFix/>
          </a:blip>
          <a:srcRect l="10279" t="7777" r="12194" b="7777"/>
          <a:stretch/>
        </p:blipFill>
        <p:spPr>
          <a:xfrm>
            <a:off x="7630950" y="365250"/>
            <a:ext cx="2759226" cy="2657574"/>
          </a:xfrm>
          <a:prstGeom prst="rect">
            <a:avLst/>
          </a:prstGeom>
          <a:noFill/>
          <a:ln>
            <a:noFill/>
          </a:ln>
        </p:spPr>
      </p:pic>
      <p:pic>
        <p:nvPicPr>
          <p:cNvPr id="482" name="Google Shape;482;p26"/>
          <p:cNvPicPr preferRelativeResize="0"/>
          <p:nvPr/>
        </p:nvPicPr>
        <p:blipFill rotWithShape="1">
          <a:blip r:embed="rId3">
            <a:alphaModFix/>
          </a:blip>
          <a:srcRect l="10279" t="7777" r="12194" b="7777"/>
          <a:stretch/>
        </p:blipFill>
        <p:spPr>
          <a:xfrm>
            <a:off x="4198525" y="4456974"/>
            <a:ext cx="1544164" cy="1487274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483" name="Google Shape;483;p26"/>
          <p:cNvGrpSpPr/>
          <p:nvPr/>
        </p:nvGrpSpPr>
        <p:grpSpPr>
          <a:xfrm>
            <a:off x="6150113" y="3847237"/>
            <a:ext cx="3923921" cy="2185159"/>
            <a:chOff x="6994800" y="718300"/>
            <a:chExt cx="1754100" cy="976826"/>
          </a:xfrm>
        </p:grpSpPr>
        <p:pic>
          <p:nvPicPr>
            <p:cNvPr id="484" name="Google Shape;484;p26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6994800" y="718300"/>
              <a:ext cx="1754100" cy="976826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485" name="Google Shape;485;p26"/>
            <p:cNvSpPr/>
            <p:nvPr/>
          </p:nvSpPr>
          <p:spPr>
            <a:xfrm>
              <a:off x="7107250" y="760825"/>
              <a:ext cx="1484865" cy="788744"/>
            </a:xfrm>
            <a:custGeom>
              <a:avLst/>
              <a:gdLst/>
              <a:ahLst/>
              <a:cxnLst/>
              <a:rect l="l" t="t" r="r" b="b"/>
              <a:pathLst>
                <a:path w="108901" h="57847" fill="none" extrusionOk="0">
                  <a:moveTo>
                    <a:pt x="44803" y="46815"/>
                  </a:moveTo>
                  <a:cubicBezTo>
                    <a:pt x="33899" y="46207"/>
                    <a:pt x="22753" y="48604"/>
                    <a:pt x="12092" y="45707"/>
                  </a:cubicBezTo>
                  <a:cubicBezTo>
                    <a:pt x="4200" y="43574"/>
                    <a:pt x="0" y="37963"/>
                    <a:pt x="142" y="29760"/>
                  </a:cubicBezTo>
                  <a:cubicBezTo>
                    <a:pt x="217" y="25176"/>
                    <a:pt x="2309" y="21531"/>
                    <a:pt x="5381" y="18351"/>
                  </a:cubicBezTo>
                  <a:cubicBezTo>
                    <a:pt x="8825" y="14772"/>
                    <a:pt x="12997" y="12187"/>
                    <a:pt x="17291" y="9790"/>
                  </a:cubicBezTo>
                  <a:cubicBezTo>
                    <a:pt x="23745" y="6171"/>
                    <a:pt x="30517" y="3336"/>
                    <a:pt x="37788" y="1789"/>
                  </a:cubicBezTo>
                  <a:cubicBezTo>
                    <a:pt x="44593" y="338"/>
                    <a:pt x="51446" y="0"/>
                    <a:pt x="58332" y="1040"/>
                  </a:cubicBezTo>
                  <a:cubicBezTo>
                    <a:pt x="72450" y="3167"/>
                    <a:pt x="84933" y="8845"/>
                    <a:pt x="95546" y="18445"/>
                  </a:cubicBezTo>
                  <a:cubicBezTo>
                    <a:pt x="99766" y="22260"/>
                    <a:pt x="103405" y="26554"/>
                    <a:pt x="105774" y="31793"/>
                  </a:cubicBezTo>
                  <a:cubicBezTo>
                    <a:pt x="108063" y="36863"/>
                    <a:pt x="108900" y="42129"/>
                    <a:pt x="107530" y="47618"/>
                  </a:cubicBezTo>
                  <a:cubicBezTo>
                    <a:pt x="106166" y="53100"/>
                    <a:pt x="102007" y="56631"/>
                    <a:pt x="96275" y="57239"/>
                  </a:cubicBezTo>
                  <a:cubicBezTo>
                    <a:pt x="90543" y="57846"/>
                    <a:pt x="85000" y="56962"/>
                    <a:pt x="79579" y="55342"/>
                  </a:cubicBezTo>
                  <a:cubicBezTo>
                    <a:pt x="69790" y="52418"/>
                    <a:pt x="58900" y="48442"/>
                    <a:pt x="48253" y="47118"/>
                  </a:cubicBezTo>
                  <a:cubicBezTo>
                    <a:pt x="47105" y="46983"/>
                    <a:pt x="45957" y="46882"/>
                    <a:pt x="44803" y="46815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4">
    <p:bg>
      <p:bgPr>
        <a:solidFill>
          <a:schemeClr val="lt1"/>
        </a:solidFill>
        <a:effectLst/>
      </p:bgPr>
    </p:bg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7" name="Google Shape;487;p27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7173675" y="-862750"/>
            <a:ext cx="2670116" cy="2571752"/>
          </a:xfrm>
          <a:prstGeom prst="rect">
            <a:avLst/>
          </a:prstGeom>
          <a:noFill/>
          <a:ln>
            <a:noFill/>
          </a:ln>
        </p:spPr>
      </p:pic>
      <p:sp>
        <p:nvSpPr>
          <p:cNvPr id="488" name="Google Shape;488;p27"/>
          <p:cNvSpPr/>
          <p:nvPr/>
        </p:nvSpPr>
        <p:spPr>
          <a:xfrm>
            <a:off x="286000" y="3928400"/>
            <a:ext cx="2918700" cy="2918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489" name="Google Shape;489;p27"/>
          <p:cNvSpPr/>
          <p:nvPr/>
        </p:nvSpPr>
        <p:spPr>
          <a:xfrm>
            <a:off x="5866650" y="-195050"/>
            <a:ext cx="1764300" cy="17643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490" name="Google Shape;490;p27"/>
          <p:cNvGrpSpPr/>
          <p:nvPr/>
        </p:nvGrpSpPr>
        <p:grpSpPr>
          <a:xfrm>
            <a:off x="-1989694" y="2114282"/>
            <a:ext cx="4273463" cy="4250913"/>
            <a:chOff x="6729575" y="-1419325"/>
            <a:chExt cx="3130971" cy="3114450"/>
          </a:xfrm>
        </p:grpSpPr>
        <p:grpSp>
          <p:nvGrpSpPr>
            <p:cNvPr id="491" name="Google Shape;491;p27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492" name="Google Shape;492;p27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3" name="Google Shape;493;p27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94" name="Google Shape;494;p27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5" name="Google Shape;495;p27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496" name="Google Shape;496;p27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97" name="Google Shape;497;p27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498" name="Google Shape;498;p27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99" name="Google Shape;499;p27"/>
          <p:cNvSpPr/>
          <p:nvPr/>
        </p:nvSpPr>
        <p:spPr>
          <a:xfrm>
            <a:off x="-301100" y="1319475"/>
            <a:ext cx="587100" cy="587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00" name="Google Shape;500;p27"/>
          <p:cNvSpPr/>
          <p:nvPr/>
        </p:nvSpPr>
        <p:spPr>
          <a:xfrm>
            <a:off x="8128452" y="1087675"/>
            <a:ext cx="915900" cy="915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501" name="Google Shape;501;p27"/>
          <p:cNvSpPr/>
          <p:nvPr/>
        </p:nvSpPr>
        <p:spPr>
          <a:xfrm>
            <a:off x="7085050" y="2003575"/>
            <a:ext cx="546000" cy="546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3"/>
          <p:cNvSpPr txBox="1">
            <a:spLocks noGrp="1"/>
          </p:cNvSpPr>
          <p:nvPr>
            <p:ph type="title"/>
          </p:nvPr>
        </p:nvSpPr>
        <p:spPr>
          <a:xfrm>
            <a:off x="1111350" y="2258825"/>
            <a:ext cx="6921300" cy="9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5500">
                <a:solidFill>
                  <a:schemeClr val="dk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38" name="Google Shape;38;p3"/>
          <p:cNvSpPr txBox="1">
            <a:spLocks noGrp="1"/>
          </p:cNvSpPr>
          <p:nvPr>
            <p:ph type="title" idx="2" hasCustomPrompt="1"/>
          </p:nvPr>
        </p:nvSpPr>
        <p:spPr>
          <a:xfrm>
            <a:off x="4028250" y="1085525"/>
            <a:ext cx="1087500" cy="11733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7500">
                <a:solidFill>
                  <a:schemeClr val="dk2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39" name="Google Shape;39;p3"/>
          <p:cNvSpPr txBox="1">
            <a:spLocks noGrp="1"/>
          </p:cNvSpPr>
          <p:nvPr>
            <p:ph type="subTitle" idx="1"/>
          </p:nvPr>
        </p:nvSpPr>
        <p:spPr>
          <a:xfrm>
            <a:off x="1111350" y="3218550"/>
            <a:ext cx="6921300" cy="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3"/>
          <p:cNvSpPr/>
          <p:nvPr/>
        </p:nvSpPr>
        <p:spPr>
          <a:xfrm>
            <a:off x="8293975" y="134715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3"/>
          <p:cNvSpPr/>
          <p:nvPr/>
        </p:nvSpPr>
        <p:spPr>
          <a:xfrm>
            <a:off x="576425" y="30881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3"/>
          <p:cNvSpPr/>
          <p:nvPr/>
        </p:nvSpPr>
        <p:spPr>
          <a:xfrm>
            <a:off x="-312525" y="2150850"/>
            <a:ext cx="841800" cy="841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3"/>
          <p:cNvSpPr/>
          <p:nvPr/>
        </p:nvSpPr>
        <p:spPr>
          <a:xfrm>
            <a:off x="-626850" y="-1124650"/>
            <a:ext cx="1931700" cy="193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" name="Google Shape;44;p3"/>
          <p:cNvGrpSpPr/>
          <p:nvPr/>
        </p:nvGrpSpPr>
        <p:grpSpPr>
          <a:xfrm rot="10800000">
            <a:off x="-232856" y="-978888"/>
            <a:ext cx="3213316" cy="3196360"/>
            <a:chOff x="6729575" y="-1419325"/>
            <a:chExt cx="3130971" cy="3114450"/>
          </a:xfrm>
        </p:grpSpPr>
        <p:grpSp>
          <p:nvGrpSpPr>
            <p:cNvPr id="45" name="Google Shape;45;p3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46" name="Google Shape;46;p3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47" name="Google Shape;47;p3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48" name="Google Shape;48;p3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49" name="Google Shape;49;p3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50" name="Google Shape;50;p3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1" name="Google Shape;51;p3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52" name="Google Shape;52;p3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53" name="Google Shape;53;p3"/>
          <p:cNvSpPr/>
          <p:nvPr/>
        </p:nvSpPr>
        <p:spPr>
          <a:xfrm>
            <a:off x="8032650" y="4875750"/>
            <a:ext cx="439200" cy="439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3"/>
          <p:cNvSpPr/>
          <p:nvPr/>
        </p:nvSpPr>
        <p:spPr>
          <a:xfrm>
            <a:off x="8293975" y="134715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55" name="Google Shape;55;p3"/>
          <p:cNvPicPr preferRelativeResize="0"/>
          <p:nvPr/>
        </p:nvPicPr>
        <p:blipFill rotWithShape="1">
          <a:blip r:embed="rId5">
            <a:alphaModFix/>
          </a:blip>
          <a:srcRect l="10279" t="7777" r="12194" b="7777"/>
          <a:stretch/>
        </p:blipFill>
        <p:spPr>
          <a:xfrm>
            <a:off x="8176575" y="2904850"/>
            <a:ext cx="2253974" cy="2170925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3"/>
          <p:cNvSpPr/>
          <p:nvPr/>
        </p:nvSpPr>
        <p:spPr>
          <a:xfrm>
            <a:off x="7745550" y="1871375"/>
            <a:ext cx="1931700" cy="1931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bg>
      <p:bgPr>
        <a:solidFill>
          <a:schemeClr val="lt1"/>
        </a:solidFill>
        <a:effectLst/>
      </p:bgPr>
    </p:bg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4"/>
          <p:cNvSpPr txBox="1">
            <a:spLocks noGrp="1"/>
          </p:cNvSpPr>
          <p:nvPr>
            <p:ph type="body" idx="1"/>
          </p:nvPr>
        </p:nvSpPr>
        <p:spPr>
          <a:xfrm>
            <a:off x="720000" y="1192177"/>
            <a:ext cx="7704000" cy="3416400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 sz="1250">
                <a:solidFill>
                  <a:schemeClr val="dk1"/>
                </a:solidFill>
              </a:defRPr>
            </a:lvl1pPr>
            <a:lvl2pPr marL="914400" lvl="1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>
                <a:solidFill>
                  <a:schemeClr val="dk1"/>
                </a:solidFill>
              </a:defRPr>
            </a:lvl2pPr>
            <a:lvl3pPr marL="1371600" lvl="2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>
                <a:solidFill>
                  <a:schemeClr val="dk1"/>
                </a:solidFill>
              </a:defRPr>
            </a:lvl3pPr>
            <a:lvl4pPr marL="1828800" lvl="3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>
                <a:solidFill>
                  <a:schemeClr val="dk1"/>
                </a:solidFill>
              </a:defRPr>
            </a:lvl4pPr>
            <a:lvl5pPr marL="2286000" lvl="4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>
                <a:solidFill>
                  <a:schemeClr val="dk1"/>
                </a:solidFill>
              </a:defRPr>
            </a:lvl5pPr>
            <a:lvl6pPr marL="2743200" lvl="5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>
                <a:solidFill>
                  <a:schemeClr val="dk1"/>
                </a:solidFill>
              </a:defRPr>
            </a:lvl6pPr>
            <a:lvl7pPr marL="3200400" lvl="6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rabicPeriod"/>
              <a:defRPr>
                <a:solidFill>
                  <a:schemeClr val="dk1"/>
                </a:solidFill>
              </a:defRPr>
            </a:lvl7pPr>
            <a:lvl8pPr marL="3657600" lvl="7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alphaLcPeriod"/>
              <a:defRPr>
                <a:solidFill>
                  <a:schemeClr val="dk1"/>
                </a:solidFill>
              </a:defRPr>
            </a:lvl8pPr>
            <a:lvl9pPr marL="4114800" lvl="8" indent="-304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AutoNum type="romanLcPeriod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4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9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4"/>
          <p:cNvSpPr/>
          <p:nvPr/>
        </p:nvSpPr>
        <p:spPr>
          <a:xfrm>
            <a:off x="-1082525" y="3343950"/>
            <a:ext cx="1402500" cy="1402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61" name="Google Shape;61;p4"/>
          <p:cNvGrpSpPr/>
          <p:nvPr/>
        </p:nvGrpSpPr>
        <p:grpSpPr>
          <a:xfrm>
            <a:off x="-1577804" y="4137568"/>
            <a:ext cx="2297814" cy="2265012"/>
            <a:chOff x="-751812" y="3595825"/>
            <a:chExt cx="3011946" cy="2968950"/>
          </a:xfrm>
        </p:grpSpPr>
        <p:pic>
          <p:nvPicPr>
            <p:cNvPr id="62" name="Google Shape;62;p4"/>
            <p:cNvPicPr preferRelativeResize="0"/>
            <p:nvPr/>
          </p:nvPicPr>
          <p:blipFill>
            <a:blip r:embed="rId2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63" name="Google Shape;63;p4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pic>
          <p:nvPicPr>
            <p:cNvPr id="64" name="Google Shape;64;p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1463300" y="4365200"/>
              <a:ext cx="651750" cy="617300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65" name="Google Shape;65;p4"/>
          <p:cNvSpPr/>
          <p:nvPr/>
        </p:nvSpPr>
        <p:spPr>
          <a:xfrm>
            <a:off x="8852050" y="539500"/>
            <a:ext cx="520500" cy="520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66" name="Google Shape;66;p4"/>
          <p:cNvSpPr/>
          <p:nvPr/>
        </p:nvSpPr>
        <p:spPr>
          <a:xfrm>
            <a:off x="7509025" y="-260600"/>
            <a:ext cx="1055100" cy="105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67" name="Google Shape;67;p4"/>
          <p:cNvPicPr preferRelativeResize="0"/>
          <p:nvPr/>
        </p:nvPicPr>
        <p:blipFill rotWithShape="1">
          <a:blip r:embed="rId4">
            <a:alphaModFix/>
          </a:blip>
          <a:srcRect l="10279" t="7777" r="12194" b="7777"/>
          <a:stretch/>
        </p:blipFill>
        <p:spPr>
          <a:xfrm>
            <a:off x="8267250" y="-505475"/>
            <a:ext cx="1399151" cy="1347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bg>
      <p:bgPr>
        <a:solidFill>
          <a:schemeClr val="lt1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5"/>
          <p:cNvSpPr txBox="1">
            <a:spLocks noGrp="1"/>
          </p:cNvSpPr>
          <p:nvPr>
            <p:ph type="title"/>
          </p:nvPr>
        </p:nvSpPr>
        <p:spPr>
          <a:xfrm>
            <a:off x="1768800" y="3379525"/>
            <a:ext cx="2618400" cy="42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2800" b="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5"/>
          <p:cNvSpPr txBox="1">
            <a:spLocks noGrp="1"/>
          </p:cNvSpPr>
          <p:nvPr>
            <p:ph type="title" idx="2"/>
          </p:nvPr>
        </p:nvSpPr>
        <p:spPr>
          <a:xfrm>
            <a:off x="4756775" y="3379525"/>
            <a:ext cx="2618400" cy="4221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900"/>
              <a:buNone/>
              <a:defRPr sz="2800" b="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5"/>
          <p:cNvSpPr txBox="1">
            <a:spLocks noGrp="1"/>
          </p:cNvSpPr>
          <p:nvPr>
            <p:ph type="subTitle" idx="1"/>
          </p:nvPr>
        </p:nvSpPr>
        <p:spPr>
          <a:xfrm>
            <a:off x="4756787" y="3801625"/>
            <a:ext cx="2618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2" name="Google Shape;72;p5"/>
          <p:cNvSpPr txBox="1">
            <a:spLocks noGrp="1"/>
          </p:cNvSpPr>
          <p:nvPr>
            <p:ph type="subTitle" idx="3"/>
          </p:nvPr>
        </p:nvSpPr>
        <p:spPr>
          <a:xfrm>
            <a:off x="1768763" y="3801625"/>
            <a:ext cx="2618400" cy="5490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73" name="Google Shape;73;p5"/>
          <p:cNvSpPr txBox="1">
            <a:spLocks noGrp="1"/>
          </p:cNvSpPr>
          <p:nvPr>
            <p:ph type="title" idx="4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4" name="Google Shape;74;p5"/>
          <p:cNvSpPr/>
          <p:nvPr/>
        </p:nvSpPr>
        <p:spPr>
          <a:xfrm>
            <a:off x="7623175" y="332950"/>
            <a:ext cx="1004400" cy="1004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75" name="Google Shape;75;p5"/>
          <p:cNvSpPr/>
          <p:nvPr/>
        </p:nvSpPr>
        <p:spPr>
          <a:xfrm>
            <a:off x="8891250" y="1139400"/>
            <a:ext cx="422100" cy="42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76" name="Google Shape;76;p5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8430775" y="40000"/>
            <a:ext cx="1399151" cy="1347600"/>
          </a:xfrm>
          <a:prstGeom prst="rect">
            <a:avLst/>
          </a:prstGeom>
          <a:noFill/>
          <a:ln>
            <a:noFill/>
          </a:ln>
        </p:spPr>
      </p:pic>
      <p:sp>
        <p:nvSpPr>
          <p:cNvPr id="77" name="Google Shape;77;p5"/>
          <p:cNvSpPr/>
          <p:nvPr/>
        </p:nvSpPr>
        <p:spPr>
          <a:xfrm>
            <a:off x="342875" y="4153150"/>
            <a:ext cx="1655400" cy="1655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78" name="Google Shape;78;p5"/>
          <p:cNvGrpSpPr/>
          <p:nvPr/>
        </p:nvGrpSpPr>
        <p:grpSpPr>
          <a:xfrm>
            <a:off x="-840910" y="3131388"/>
            <a:ext cx="2336957" cy="2324626"/>
            <a:chOff x="6729575" y="-1419325"/>
            <a:chExt cx="3130971" cy="3114450"/>
          </a:xfrm>
        </p:grpSpPr>
        <p:grpSp>
          <p:nvGrpSpPr>
            <p:cNvPr id="79" name="Google Shape;79;p5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80" name="Google Shape;80;p5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1" name="Google Shape;81;p5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82" name="Google Shape;82;p5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83" name="Google Shape;83;p5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84" name="Google Shape;84;p5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85" name="Google Shape;85;p5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86" name="Google Shape;86;p5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7"/>
          <p:cNvSpPr txBox="1">
            <a:spLocks noGrp="1"/>
          </p:cNvSpPr>
          <p:nvPr>
            <p:ph type="subTitle" idx="1"/>
          </p:nvPr>
        </p:nvSpPr>
        <p:spPr>
          <a:xfrm>
            <a:off x="2223900" y="1744700"/>
            <a:ext cx="4696200" cy="1976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  <p:sp>
        <p:nvSpPr>
          <p:cNvPr id="101" name="Google Shape;101;p7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02" name="Google Shape;102;p7"/>
          <p:cNvSpPr/>
          <p:nvPr/>
        </p:nvSpPr>
        <p:spPr>
          <a:xfrm>
            <a:off x="8293975" y="7441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03" name="Google Shape;103;p7"/>
          <p:cNvGrpSpPr/>
          <p:nvPr/>
        </p:nvGrpSpPr>
        <p:grpSpPr>
          <a:xfrm rot="2700000">
            <a:off x="-1070520" y="4308139"/>
            <a:ext cx="3113917" cy="1677529"/>
            <a:chOff x="-4033600" y="4779225"/>
            <a:chExt cx="2019325" cy="1087851"/>
          </a:xfrm>
        </p:grpSpPr>
        <p:grpSp>
          <p:nvGrpSpPr>
            <p:cNvPr id="104" name="Google Shape;104;p7"/>
            <p:cNvGrpSpPr/>
            <p:nvPr/>
          </p:nvGrpSpPr>
          <p:grpSpPr>
            <a:xfrm>
              <a:off x="-3768375" y="4890250"/>
              <a:ext cx="1754100" cy="976826"/>
              <a:chOff x="6994800" y="718300"/>
              <a:chExt cx="1754100" cy="976826"/>
            </a:xfrm>
          </p:grpSpPr>
          <p:pic>
            <p:nvPicPr>
              <p:cNvPr id="105" name="Google Shape;105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06" name="Google Shape;106;p7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07" name="Google Shape;107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4033600" y="477922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108" name="Google Shape;108;p7"/>
          <p:cNvGrpSpPr/>
          <p:nvPr/>
        </p:nvGrpSpPr>
        <p:grpSpPr>
          <a:xfrm rot="8100000">
            <a:off x="7978731" y="-1174441"/>
            <a:ext cx="3113917" cy="1677529"/>
            <a:chOff x="-4033600" y="4779225"/>
            <a:chExt cx="2019325" cy="1087851"/>
          </a:xfrm>
        </p:grpSpPr>
        <p:grpSp>
          <p:nvGrpSpPr>
            <p:cNvPr id="109" name="Google Shape;109;p7"/>
            <p:cNvGrpSpPr/>
            <p:nvPr/>
          </p:nvGrpSpPr>
          <p:grpSpPr>
            <a:xfrm>
              <a:off x="-3768375" y="4890250"/>
              <a:ext cx="1754100" cy="976826"/>
              <a:chOff x="6994800" y="718300"/>
              <a:chExt cx="1754100" cy="976826"/>
            </a:xfrm>
          </p:grpSpPr>
          <p:pic>
            <p:nvPicPr>
              <p:cNvPr id="110" name="Google Shape;110;p7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11" name="Google Shape;111;p7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12" name="Google Shape;112;p7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-4033600" y="477922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113" name="Google Shape;113;p7"/>
          <p:cNvSpPr/>
          <p:nvPr/>
        </p:nvSpPr>
        <p:spPr>
          <a:xfrm>
            <a:off x="8774975" y="4364325"/>
            <a:ext cx="843900" cy="84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14" name="Google Shape;114;p7"/>
          <p:cNvSpPr/>
          <p:nvPr/>
        </p:nvSpPr>
        <p:spPr>
          <a:xfrm>
            <a:off x="8081650" y="4135125"/>
            <a:ext cx="430800" cy="43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15" name="Google Shape;115;p7"/>
          <p:cNvPicPr preferRelativeResize="0"/>
          <p:nvPr/>
        </p:nvPicPr>
        <p:blipFill rotWithShape="1">
          <a:blip r:embed="rId4">
            <a:alphaModFix/>
          </a:blip>
          <a:srcRect l="10279" t="7777" r="12194" b="7777"/>
          <a:stretch/>
        </p:blipFill>
        <p:spPr>
          <a:xfrm>
            <a:off x="7841650" y="4320800"/>
            <a:ext cx="1055100" cy="10162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7"/>
          <p:cNvSpPr/>
          <p:nvPr/>
        </p:nvSpPr>
        <p:spPr>
          <a:xfrm>
            <a:off x="8721875" y="805500"/>
            <a:ext cx="843900" cy="843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17" name="Google Shape;117;p7"/>
          <p:cNvSpPr/>
          <p:nvPr/>
        </p:nvSpPr>
        <p:spPr>
          <a:xfrm>
            <a:off x="8293975" y="7441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18" name="Google Shape;118;p7"/>
          <p:cNvSpPr/>
          <p:nvPr/>
        </p:nvSpPr>
        <p:spPr>
          <a:xfrm>
            <a:off x="-139100" y="462050"/>
            <a:ext cx="896400" cy="896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19" name="Google Shape;119;p7"/>
          <p:cNvSpPr/>
          <p:nvPr/>
        </p:nvSpPr>
        <p:spPr>
          <a:xfrm>
            <a:off x="533725" y="-196650"/>
            <a:ext cx="430800" cy="430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20" name="Google Shape;120;p7"/>
          <p:cNvPicPr preferRelativeResize="0"/>
          <p:nvPr/>
        </p:nvPicPr>
        <p:blipFill rotWithShape="1">
          <a:blip r:embed="rId4">
            <a:alphaModFix/>
          </a:blip>
          <a:srcRect l="10279" t="7777" r="12194" b="7777"/>
          <a:stretch/>
        </p:blipFill>
        <p:spPr>
          <a:xfrm>
            <a:off x="-587575" y="-839325"/>
            <a:ext cx="1486727" cy="1431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bg>
      <p:bgPr>
        <a:solidFill>
          <a:schemeClr val="lt1"/>
        </a:solidFill>
        <a:effectLst/>
      </p:bgPr>
    </p:bg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9"/>
          <p:cNvSpPr txBox="1">
            <a:spLocks noGrp="1"/>
          </p:cNvSpPr>
          <p:nvPr>
            <p:ph type="title"/>
          </p:nvPr>
        </p:nvSpPr>
        <p:spPr>
          <a:xfrm>
            <a:off x="1118650" y="1110000"/>
            <a:ext cx="5074200" cy="166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900"/>
              <a:buNone/>
              <a:defRPr sz="50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900"/>
              <a:buNone/>
              <a:defRPr/>
            </a:lvl9pPr>
          </a:lstStyle>
          <a:p>
            <a:endParaRPr/>
          </a:p>
        </p:txBody>
      </p:sp>
      <p:sp>
        <p:nvSpPr>
          <p:cNvPr id="149" name="Google Shape;149;p9"/>
          <p:cNvSpPr txBox="1">
            <a:spLocks noGrp="1"/>
          </p:cNvSpPr>
          <p:nvPr>
            <p:ph type="subTitle" idx="1"/>
          </p:nvPr>
        </p:nvSpPr>
        <p:spPr>
          <a:xfrm>
            <a:off x="1118650" y="2889300"/>
            <a:ext cx="5074200" cy="1144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9"/>
          <p:cNvSpPr/>
          <p:nvPr/>
        </p:nvSpPr>
        <p:spPr>
          <a:xfrm>
            <a:off x="7475625" y="2695850"/>
            <a:ext cx="477000" cy="477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9"/>
          <p:cNvSpPr/>
          <p:nvPr/>
        </p:nvSpPr>
        <p:spPr>
          <a:xfrm>
            <a:off x="-126100" y="4758500"/>
            <a:ext cx="998400" cy="998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52" name="Google Shape;152;p9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731325" y="3935212"/>
            <a:ext cx="1278900" cy="1231626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9"/>
          <p:cNvSpPr/>
          <p:nvPr/>
        </p:nvSpPr>
        <p:spPr>
          <a:xfrm>
            <a:off x="475900" y="3836700"/>
            <a:ext cx="277500" cy="2775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54" name="Google Shape;154;p9"/>
          <p:cNvSpPr/>
          <p:nvPr/>
        </p:nvSpPr>
        <p:spPr>
          <a:xfrm>
            <a:off x="5207725" y="-352225"/>
            <a:ext cx="751200" cy="7512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155" name="Google Shape;155;p9"/>
          <p:cNvSpPr/>
          <p:nvPr/>
        </p:nvSpPr>
        <p:spPr>
          <a:xfrm>
            <a:off x="6192850" y="201025"/>
            <a:ext cx="392700" cy="3927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156" name="Google Shape;156;p9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5775525" y="-675976"/>
            <a:ext cx="1139161" cy="1097076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9"/>
          <p:cNvSpPr/>
          <p:nvPr/>
        </p:nvSpPr>
        <p:spPr>
          <a:xfrm>
            <a:off x="7820875" y="653750"/>
            <a:ext cx="2042100" cy="2042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158" name="Google Shape;158;p9"/>
          <p:cNvGrpSpPr/>
          <p:nvPr/>
        </p:nvGrpSpPr>
        <p:grpSpPr>
          <a:xfrm>
            <a:off x="6413573" y="-576356"/>
            <a:ext cx="2793766" cy="2779024"/>
            <a:chOff x="6729575" y="-1419325"/>
            <a:chExt cx="3130971" cy="3114450"/>
          </a:xfrm>
        </p:grpSpPr>
        <p:grpSp>
          <p:nvGrpSpPr>
            <p:cNvPr id="159" name="Google Shape;159;p9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160" name="Google Shape;160;p9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1" name="Google Shape;161;p9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162" name="Google Shape;162;p9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163" name="Google Shape;163;p9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164" name="Google Shape;164;p9"/>
              <p:cNvPicPr preferRelativeResize="0"/>
              <p:nvPr/>
            </p:nvPicPr>
            <p:blipFill>
              <a:blip r:embed="rId5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165" name="Google Shape;165;p9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166" name="Google Shape;166;p9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_1_1_1_1_1">
    <p:bg>
      <p:bgPr>
        <a:solidFill>
          <a:schemeClr val="lt1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13"/>
          <p:cNvSpPr txBox="1">
            <a:spLocks noGrp="1"/>
          </p:cNvSpPr>
          <p:nvPr>
            <p:ph type="title"/>
          </p:nvPr>
        </p:nvSpPr>
        <p:spPr>
          <a:xfrm>
            <a:off x="713227" y="1704850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5" name="Google Shape;205;p13"/>
          <p:cNvSpPr txBox="1">
            <a:spLocks noGrp="1"/>
          </p:cNvSpPr>
          <p:nvPr>
            <p:ph type="subTitle" idx="1"/>
          </p:nvPr>
        </p:nvSpPr>
        <p:spPr>
          <a:xfrm>
            <a:off x="713225" y="22325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6" name="Google Shape;206;p13"/>
          <p:cNvSpPr txBox="1">
            <a:spLocks noGrp="1"/>
          </p:cNvSpPr>
          <p:nvPr>
            <p:ph type="title" idx="2"/>
          </p:nvPr>
        </p:nvSpPr>
        <p:spPr>
          <a:xfrm>
            <a:off x="4835075" y="1704850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7" name="Google Shape;207;p13"/>
          <p:cNvSpPr txBox="1">
            <a:spLocks noGrp="1"/>
          </p:cNvSpPr>
          <p:nvPr>
            <p:ph type="subTitle" idx="3"/>
          </p:nvPr>
        </p:nvSpPr>
        <p:spPr>
          <a:xfrm>
            <a:off x="4835075" y="22325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13"/>
          <p:cNvSpPr txBox="1">
            <a:spLocks noGrp="1"/>
          </p:cNvSpPr>
          <p:nvPr>
            <p:ph type="title" idx="4"/>
          </p:nvPr>
        </p:nvSpPr>
        <p:spPr>
          <a:xfrm>
            <a:off x="713227" y="3371651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09" name="Google Shape;209;p13"/>
          <p:cNvSpPr txBox="1">
            <a:spLocks noGrp="1"/>
          </p:cNvSpPr>
          <p:nvPr>
            <p:ph type="subTitle" idx="5"/>
          </p:nvPr>
        </p:nvSpPr>
        <p:spPr>
          <a:xfrm>
            <a:off x="713225" y="38993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0" name="Google Shape;210;p13"/>
          <p:cNvSpPr txBox="1">
            <a:spLocks noGrp="1"/>
          </p:cNvSpPr>
          <p:nvPr>
            <p:ph type="title" idx="6"/>
          </p:nvPr>
        </p:nvSpPr>
        <p:spPr>
          <a:xfrm>
            <a:off x="4835075" y="3371650"/>
            <a:ext cx="34842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5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500"/>
              <a:buNone/>
              <a:defRPr sz="2500"/>
            </a:lvl9pPr>
          </a:lstStyle>
          <a:p>
            <a:endParaRPr/>
          </a:p>
        </p:txBody>
      </p:sp>
      <p:sp>
        <p:nvSpPr>
          <p:cNvPr id="211" name="Google Shape;211;p13"/>
          <p:cNvSpPr txBox="1">
            <a:spLocks noGrp="1"/>
          </p:cNvSpPr>
          <p:nvPr>
            <p:ph type="subTitle" idx="7"/>
          </p:nvPr>
        </p:nvSpPr>
        <p:spPr>
          <a:xfrm>
            <a:off x="4835075" y="3899350"/>
            <a:ext cx="2782800" cy="484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2" name="Google Shape;212;p13"/>
          <p:cNvSpPr txBox="1">
            <a:spLocks noGrp="1"/>
          </p:cNvSpPr>
          <p:nvPr>
            <p:ph type="title" idx="8" hasCustomPrompt="1"/>
          </p:nvPr>
        </p:nvSpPr>
        <p:spPr>
          <a:xfrm>
            <a:off x="713220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3" name="Google Shape;213;p13"/>
          <p:cNvSpPr txBox="1">
            <a:spLocks noGrp="1"/>
          </p:cNvSpPr>
          <p:nvPr>
            <p:ph type="title" idx="9" hasCustomPrompt="1"/>
          </p:nvPr>
        </p:nvSpPr>
        <p:spPr>
          <a:xfrm>
            <a:off x="713220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4" name="Google Shape;214;p13"/>
          <p:cNvSpPr txBox="1">
            <a:spLocks noGrp="1"/>
          </p:cNvSpPr>
          <p:nvPr>
            <p:ph type="title" idx="13" hasCustomPrompt="1"/>
          </p:nvPr>
        </p:nvSpPr>
        <p:spPr>
          <a:xfrm>
            <a:off x="4835079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5" name="Google Shape;215;p13"/>
          <p:cNvSpPr txBox="1">
            <a:spLocks noGrp="1"/>
          </p:cNvSpPr>
          <p:nvPr>
            <p:ph type="title" idx="14" hasCustomPrompt="1"/>
          </p:nvPr>
        </p:nvSpPr>
        <p:spPr>
          <a:xfrm>
            <a:off x="4835079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 sz="3700">
                <a:solidFill>
                  <a:schemeClr val="dk2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216" name="Google Shape;216;p1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17" name="Google Shape;217;p13"/>
          <p:cNvSpPr/>
          <p:nvPr/>
        </p:nvSpPr>
        <p:spPr>
          <a:xfrm>
            <a:off x="8188375" y="2044100"/>
            <a:ext cx="484800" cy="484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13"/>
          <p:cNvSpPr/>
          <p:nvPr/>
        </p:nvSpPr>
        <p:spPr>
          <a:xfrm>
            <a:off x="713225" y="21070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13"/>
          <p:cNvSpPr/>
          <p:nvPr/>
        </p:nvSpPr>
        <p:spPr>
          <a:xfrm>
            <a:off x="-1087575" y="-616025"/>
            <a:ext cx="1566600" cy="1566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220" name="Google Shape;220;p13"/>
          <p:cNvPicPr preferRelativeResize="0"/>
          <p:nvPr/>
        </p:nvPicPr>
        <p:blipFill rotWithShape="1">
          <a:blip r:embed="rId2">
            <a:alphaModFix/>
          </a:blip>
          <a:srcRect l="10279" t="7777" r="12194" b="7777"/>
          <a:stretch/>
        </p:blipFill>
        <p:spPr>
          <a:xfrm>
            <a:off x="-496750" y="730211"/>
            <a:ext cx="1139161" cy="1097076"/>
          </a:xfrm>
          <a:prstGeom prst="rect">
            <a:avLst/>
          </a:prstGeom>
          <a:noFill/>
          <a:ln>
            <a:noFill/>
          </a:ln>
        </p:spPr>
      </p:pic>
      <p:pic>
        <p:nvPicPr>
          <p:cNvPr id="221" name="Google Shape;221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188375" y="4238875"/>
            <a:ext cx="511855" cy="48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13"/>
          <p:cNvSpPr/>
          <p:nvPr/>
        </p:nvSpPr>
        <p:spPr>
          <a:xfrm>
            <a:off x="8554300" y="2717350"/>
            <a:ext cx="1449900" cy="14499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3" name="Google Shape;223;p13"/>
          <p:cNvGrpSpPr/>
          <p:nvPr/>
        </p:nvGrpSpPr>
        <p:grpSpPr>
          <a:xfrm>
            <a:off x="7617863" y="3856425"/>
            <a:ext cx="3011946" cy="2968950"/>
            <a:chOff x="-751812" y="3595825"/>
            <a:chExt cx="3011946" cy="2968950"/>
          </a:xfrm>
        </p:grpSpPr>
        <p:pic>
          <p:nvPicPr>
            <p:cNvPr id="224" name="Google Shape;224;p13"/>
            <p:cNvPicPr preferRelativeResize="0"/>
            <p:nvPr/>
          </p:nvPicPr>
          <p:blipFill>
            <a:blip r:embed="rId4">
              <a:alphaModFix/>
            </a:blip>
            <a:stretch>
              <a:fillRect/>
            </a:stretch>
          </p:blipFill>
          <p:spPr>
            <a:xfrm>
              <a:off x="-751812" y="3621950"/>
              <a:ext cx="2977725" cy="294282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225" name="Google Shape;225;p13"/>
            <p:cNvSpPr/>
            <p:nvPr/>
          </p:nvSpPr>
          <p:spPr>
            <a:xfrm>
              <a:off x="-517250" y="3595825"/>
              <a:ext cx="2777384" cy="2749481"/>
            </a:xfrm>
            <a:custGeom>
              <a:avLst/>
              <a:gdLst/>
              <a:ahLst/>
              <a:cxnLst/>
              <a:rect l="l" t="t" r="r" b="b"/>
              <a:pathLst>
                <a:path w="198775" h="196778" fill="none" extrusionOk="0">
                  <a:moveTo>
                    <a:pt x="169021" y="196777"/>
                  </a:moveTo>
                  <a:lnTo>
                    <a:pt x="167671" y="196777"/>
                  </a:lnTo>
                  <a:cubicBezTo>
                    <a:pt x="166408" y="196635"/>
                    <a:pt x="165132" y="196541"/>
                    <a:pt x="163870" y="196352"/>
                  </a:cubicBezTo>
                  <a:cubicBezTo>
                    <a:pt x="159009" y="195609"/>
                    <a:pt x="154634" y="193766"/>
                    <a:pt x="150920" y="190485"/>
                  </a:cubicBezTo>
                  <a:cubicBezTo>
                    <a:pt x="147470" y="187433"/>
                    <a:pt x="145080" y="183605"/>
                    <a:pt x="142961" y="179588"/>
                  </a:cubicBezTo>
                  <a:cubicBezTo>
                    <a:pt x="140159" y="174254"/>
                    <a:pt x="137647" y="168772"/>
                    <a:pt x="134218" y="163783"/>
                  </a:cubicBezTo>
                  <a:cubicBezTo>
                    <a:pt x="127399" y="153831"/>
                    <a:pt x="118737" y="146115"/>
                    <a:pt x="107516" y="141463"/>
                  </a:cubicBezTo>
                  <a:cubicBezTo>
                    <a:pt x="93601" y="135697"/>
                    <a:pt x="79261" y="135184"/>
                    <a:pt x="64692" y="138297"/>
                  </a:cubicBezTo>
                  <a:cubicBezTo>
                    <a:pt x="58724" y="139579"/>
                    <a:pt x="52789" y="141092"/>
                    <a:pt x="46801" y="142266"/>
                  </a:cubicBezTo>
                  <a:cubicBezTo>
                    <a:pt x="41075" y="143387"/>
                    <a:pt x="35161" y="143104"/>
                    <a:pt x="29571" y="141443"/>
                  </a:cubicBezTo>
                  <a:cubicBezTo>
                    <a:pt x="17635" y="137952"/>
                    <a:pt x="8831" y="130708"/>
                    <a:pt x="3875" y="119183"/>
                  </a:cubicBezTo>
                  <a:cubicBezTo>
                    <a:pt x="763" y="111932"/>
                    <a:pt x="0" y="104371"/>
                    <a:pt x="2262" y="96721"/>
                  </a:cubicBezTo>
                  <a:cubicBezTo>
                    <a:pt x="5401" y="86115"/>
                    <a:pt x="12240" y="78938"/>
                    <a:pt x="22887" y="75745"/>
                  </a:cubicBezTo>
                  <a:cubicBezTo>
                    <a:pt x="27971" y="74226"/>
                    <a:pt x="33183" y="73098"/>
                    <a:pt x="38382" y="72059"/>
                  </a:cubicBezTo>
                  <a:cubicBezTo>
                    <a:pt x="49994" y="69756"/>
                    <a:pt x="58595" y="63410"/>
                    <a:pt x="64503" y="53229"/>
                  </a:cubicBezTo>
                  <a:cubicBezTo>
                    <a:pt x="67230" y="48530"/>
                    <a:pt x="69519" y="43635"/>
                    <a:pt x="71598" y="38632"/>
                  </a:cubicBezTo>
                  <a:cubicBezTo>
                    <a:pt x="74245" y="32306"/>
                    <a:pt x="76784" y="25940"/>
                    <a:pt x="80267" y="19998"/>
                  </a:cubicBezTo>
                  <a:cubicBezTo>
                    <a:pt x="82860" y="15563"/>
                    <a:pt x="85891" y="11478"/>
                    <a:pt x="89827" y="8150"/>
                  </a:cubicBezTo>
                  <a:cubicBezTo>
                    <a:pt x="97382" y="1776"/>
                    <a:pt x="106152" y="1"/>
                    <a:pt x="115698" y="1621"/>
                  </a:cubicBezTo>
                  <a:cubicBezTo>
                    <a:pt x="124718" y="3160"/>
                    <a:pt x="132152" y="7718"/>
                    <a:pt x="138457" y="14192"/>
                  </a:cubicBezTo>
                  <a:cubicBezTo>
                    <a:pt x="144628" y="20518"/>
                    <a:pt x="149084" y="27979"/>
                    <a:pt x="152480" y="36087"/>
                  </a:cubicBezTo>
                  <a:cubicBezTo>
                    <a:pt x="155579" y="43473"/>
                    <a:pt x="157463" y="51122"/>
                    <a:pt x="157199" y="59163"/>
                  </a:cubicBezTo>
                  <a:cubicBezTo>
                    <a:pt x="157064" y="63261"/>
                    <a:pt x="156679" y="67360"/>
                    <a:pt x="156409" y="71451"/>
                  </a:cubicBezTo>
                  <a:cubicBezTo>
                    <a:pt x="155970" y="78094"/>
                    <a:pt x="157294" y="84312"/>
                    <a:pt x="160852" y="90010"/>
                  </a:cubicBezTo>
                  <a:cubicBezTo>
                    <a:pt x="163127" y="93656"/>
                    <a:pt x="165902" y="96890"/>
                    <a:pt x="168940" y="99888"/>
                  </a:cubicBezTo>
                  <a:cubicBezTo>
                    <a:pt x="173119" y="104020"/>
                    <a:pt x="177426" y="108010"/>
                    <a:pt x="181592" y="112155"/>
                  </a:cubicBezTo>
                  <a:cubicBezTo>
                    <a:pt x="186689" y="117225"/>
                    <a:pt x="190652" y="123099"/>
                    <a:pt x="193555" y="129688"/>
                  </a:cubicBezTo>
                  <a:cubicBezTo>
                    <a:pt x="197086" y="137729"/>
                    <a:pt x="198774" y="146155"/>
                    <a:pt x="198727" y="154912"/>
                  </a:cubicBezTo>
                  <a:cubicBezTo>
                    <a:pt x="198707" y="158760"/>
                    <a:pt x="198295" y="162595"/>
                    <a:pt x="197498" y="166355"/>
                  </a:cubicBezTo>
                  <a:cubicBezTo>
                    <a:pt x="195918" y="173789"/>
                    <a:pt x="193191" y="180709"/>
                    <a:pt x="188350" y="186664"/>
                  </a:cubicBezTo>
                  <a:cubicBezTo>
                    <a:pt x="184515" y="191369"/>
                    <a:pt x="179783" y="194752"/>
                    <a:pt x="173760" y="196055"/>
                  </a:cubicBezTo>
                  <a:cubicBezTo>
                    <a:pt x="172194" y="196392"/>
                    <a:pt x="170601" y="196548"/>
                    <a:pt x="169021" y="196777"/>
                  </a:cubicBezTo>
                  <a:close/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675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3"/>
          <p:cNvSpPr/>
          <p:nvPr/>
        </p:nvSpPr>
        <p:spPr>
          <a:xfrm>
            <a:off x="713225" y="198850"/>
            <a:ext cx="273600" cy="2736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BLANK_1_1">
    <p:bg>
      <p:bgPr>
        <a:solidFill>
          <a:schemeClr val="lt1"/>
        </a:solidFill>
        <a:effectLst/>
      </p:bgPr>
    </p:bg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14"/>
          <p:cNvSpPr txBox="1">
            <a:spLocks noGrp="1"/>
          </p:cNvSpPr>
          <p:nvPr>
            <p:ph type="title"/>
          </p:nvPr>
        </p:nvSpPr>
        <p:spPr>
          <a:xfrm>
            <a:off x="5136625" y="3100300"/>
            <a:ext cx="3037500" cy="5319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3000"/>
              <a:buNone/>
              <a:defRPr sz="2800">
                <a:solidFill>
                  <a:schemeClr val="dk1"/>
                </a:solidFill>
                <a:latin typeface="Abhaya Libre"/>
                <a:ea typeface="Abhaya Libre"/>
                <a:cs typeface="Abhaya Libre"/>
                <a:sym typeface="Abhaya Libre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29" name="Google Shape;229;p14"/>
          <p:cNvSpPr txBox="1">
            <a:spLocks noGrp="1"/>
          </p:cNvSpPr>
          <p:nvPr>
            <p:ph type="subTitle" idx="1"/>
          </p:nvPr>
        </p:nvSpPr>
        <p:spPr>
          <a:xfrm>
            <a:off x="969750" y="1511325"/>
            <a:ext cx="72045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>
                <a:solidFill>
                  <a:schemeClr val="dk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endParaRPr/>
          </a:p>
        </p:txBody>
      </p:sp>
      <p:sp>
        <p:nvSpPr>
          <p:cNvPr id="230" name="Google Shape;230;p14"/>
          <p:cNvSpPr/>
          <p:nvPr/>
        </p:nvSpPr>
        <p:spPr>
          <a:xfrm>
            <a:off x="1434825" y="3771225"/>
            <a:ext cx="734100" cy="734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31" name="Google Shape;231;p14"/>
          <p:cNvSpPr/>
          <p:nvPr/>
        </p:nvSpPr>
        <p:spPr>
          <a:xfrm>
            <a:off x="2355675" y="4293300"/>
            <a:ext cx="379800" cy="3798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grpSp>
        <p:nvGrpSpPr>
          <p:cNvPr id="232" name="Google Shape;232;p14"/>
          <p:cNvGrpSpPr/>
          <p:nvPr/>
        </p:nvGrpSpPr>
        <p:grpSpPr>
          <a:xfrm rot="10800000">
            <a:off x="-807257" y="-381798"/>
            <a:ext cx="2242089" cy="2230258"/>
            <a:chOff x="6729575" y="-1419325"/>
            <a:chExt cx="3130971" cy="3114450"/>
          </a:xfrm>
        </p:grpSpPr>
        <p:grpSp>
          <p:nvGrpSpPr>
            <p:cNvPr id="233" name="Google Shape;233;p14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234" name="Google Shape;234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5" name="Google Shape;235;p14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36" name="Google Shape;236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37" name="Google Shape;237;p14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238" name="Google Shape;238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39" name="Google Shape;239;p14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40" name="Google Shape;240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241" name="Google Shape;241;p14"/>
          <p:cNvGrpSpPr/>
          <p:nvPr/>
        </p:nvGrpSpPr>
        <p:grpSpPr>
          <a:xfrm>
            <a:off x="7709168" y="3312802"/>
            <a:ext cx="2242089" cy="2230258"/>
            <a:chOff x="6729575" y="-1419325"/>
            <a:chExt cx="3130971" cy="3114450"/>
          </a:xfrm>
        </p:grpSpPr>
        <p:grpSp>
          <p:nvGrpSpPr>
            <p:cNvPr id="242" name="Google Shape;242;p14"/>
            <p:cNvGrpSpPr/>
            <p:nvPr/>
          </p:nvGrpSpPr>
          <p:grpSpPr>
            <a:xfrm>
              <a:off x="6848600" y="-1419325"/>
              <a:ext cx="3011946" cy="2968950"/>
              <a:chOff x="-751812" y="3595825"/>
              <a:chExt cx="3011946" cy="2968950"/>
            </a:xfrm>
          </p:grpSpPr>
          <p:pic>
            <p:nvPicPr>
              <p:cNvPr id="243" name="Google Shape;243;p14"/>
              <p:cNvPicPr preferRelativeResize="0"/>
              <p:nvPr/>
            </p:nvPicPr>
            <p:blipFill>
              <a:blip r:embed="rId2">
                <a:alphaModFix/>
              </a:blip>
              <a:stretch>
                <a:fillRect/>
              </a:stretch>
            </p:blipFill>
            <p:spPr>
              <a:xfrm>
                <a:off x="-751812" y="3621950"/>
                <a:ext cx="2977725" cy="2942825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4" name="Google Shape;244;p14"/>
              <p:cNvSpPr/>
              <p:nvPr/>
            </p:nvSpPr>
            <p:spPr>
              <a:xfrm>
                <a:off x="-517250" y="3595825"/>
                <a:ext cx="2777384" cy="2749481"/>
              </a:xfrm>
              <a:custGeom>
                <a:avLst/>
                <a:gdLst/>
                <a:ahLst/>
                <a:cxnLst/>
                <a:rect l="l" t="t" r="r" b="b"/>
                <a:pathLst>
                  <a:path w="198775" h="196778" fill="none" extrusionOk="0">
                    <a:moveTo>
                      <a:pt x="169021" y="196777"/>
                    </a:moveTo>
                    <a:lnTo>
                      <a:pt x="167671" y="196777"/>
                    </a:lnTo>
                    <a:cubicBezTo>
                      <a:pt x="166408" y="196635"/>
                      <a:pt x="165132" y="196541"/>
                      <a:pt x="163870" y="196352"/>
                    </a:cubicBezTo>
                    <a:cubicBezTo>
                      <a:pt x="159009" y="195609"/>
                      <a:pt x="154634" y="193766"/>
                      <a:pt x="150920" y="190485"/>
                    </a:cubicBezTo>
                    <a:cubicBezTo>
                      <a:pt x="147470" y="187433"/>
                      <a:pt x="145080" y="183605"/>
                      <a:pt x="142961" y="179588"/>
                    </a:cubicBezTo>
                    <a:cubicBezTo>
                      <a:pt x="140159" y="174254"/>
                      <a:pt x="137647" y="168772"/>
                      <a:pt x="134218" y="163783"/>
                    </a:cubicBezTo>
                    <a:cubicBezTo>
                      <a:pt x="127399" y="153831"/>
                      <a:pt x="118737" y="146115"/>
                      <a:pt x="107516" y="141463"/>
                    </a:cubicBezTo>
                    <a:cubicBezTo>
                      <a:pt x="93601" y="135697"/>
                      <a:pt x="79261" y="135184"/>
                      <a:pt x="64692" y="138297"/>
                    </a:cubicBezTo>
                    <a:cubicBezTo>
                      <a:pt x="58724" y="139579"/>
                      <a:pt x="52789" y="141092"/>
                      <a:pt x="46801" y="142266"/>
                    </a:cubicBezTo>
                    <a:cubicBezTo>
                      <a:pt x="41075" y="143387"/>
                      <a:pt x="35161" y="143104"/>
                      <a:pt x="29571" y="141443"/>
                    </a:cubicBezTo>
                    <a:cubicBezTo>
                      <a:pt x="17635" y="137952"/>
                      <a:pt x="8831" y="130708"/>
                      <a:pt x="3875" y="119183"/>
                    </a:cubicBezTo>
                    <a:cubicBezTo>
                      <a:pt x="763" y="111932"/>
                      <a:pt x="0" y="104371"/>
                      <a:pt x="2262" y="96721"/>
                    </a:cubicBezTo>
                    <a:cubicBezTo>
                      <a:pt x="5401" y="86115"/>
                      <a:pt x="12240" y="78938"/>
                      <a:pt x="22887" y="75745"/>
                    </a:cubicBezTo>
                    <a:cubicBezTo>
                      <a:pt x="27971" y="74226"/>
                      <a:pt x="33183" y="73098"/>
                      <a:pt x="38382" y="72059"/>
                    </a:cubicBezTo>
                    <a:cubicBezTo>
                      <a:pt x="49994" y="69756"/>
                      <a:pt x="58595" y="63410"/>
                      <a:pt x="64503" y="53229"/>
                    </a:cubicBezTo>
                    <a:cubicBezTo>
                      <a:pt x="67230" y="48530"/>
                      <a:pt x="69519" y="43635"/>
                      <a:pt x="71598" y="38632"/>
                    </a:cubicBezTo>
                    <a:cubicBezTo>
                      <a:pt x="74245" y="32306"/>
                      <a:pt x="76784" y="25940"/>
                      <a:pt x="80267" y="19998"/>
                    </a:cubicBezTo>
                    <a:cubicBezTo>
                      <a:pt x="82860" y="15563"/>
                      <a:pt x="85891" y="11478"/>
                      <a:pt x="89827" y="8150"/>
                    </a:cubicBezTo>
                    <a:cubicBezTo>
                      <a:pt x="97382" y="1776"/>
                      <a:pt x="106152" y="1"/>
                      <a:pt x="115698" y="1621"/>
                    </a:cubicBezTo>
                    <a:cubicBezTo>
                      <a:pt x="124718" y="3160"/>
                      <a:pt x="132152" y="7718"/>
                      <a:pt x="138457" y="14192"/>
                    </a:cubicBezTo>
                    <a:cubicBezTo>
                      <a:pt x="144628" y="20518"/>
                      <a:pt x="149084" y="27979"/>
                      <a:pt x="152480" y="36087"/>
                    </a:cubicBezTo>
                    <a:cubicBezTo>
                      <a:pt x="155579" y="43473"/>
                      <a:pt x="157463" y="51122"/>
                      <a:pt x="157199" y="59163"/>
                    </a:cubicBezTo>
                    <a:cubicBezTo>
                      <a:pt x="157064" y="63261"/>
                      <a:pt x="156679" y="67360"/>
                      <a:pt x="156409" y="71451"/>
                    </a:cubicBezTo>
                    <a:cubicBezTo>
                      <a:pt x="155970" y="78094"/>
                      <a:pt x="157294" y="84312"/>
                      <a:pt x="160852" y="90010"/>
                    </a:cubicBezTo>
                    <a:cubicBezTo>
                      <a:pt x="163127" y="93656"/>
                      <a:pt x="165902" y="96890"/>
                      <a:pt x="168940" y="99888"/>
                    </a:cubicBezTo>
                    <a:cubicBezTo>
                      <a:pt x="173119" y="104020"/>
                      <a:pt x="177426" y="108010"/>
                      <a:pt x="181592" y="112155"/>
                    </a:cubicBezTo>
                    <a:cubicBezTo>
                      <a:pt x="186689" y="117225"/>
                      <a:pt x="190652" y="123099"/>
                      <a:pt x="193555" y="129688"/>
                    </a:cubicBezTo>
                    <a:cubicBezTo>
                      <a:pt x="197086" y="137729"/>
                      <a:pt x="198774" y="146155"/>
                      <a:pt x="198727" y="154912"/>
                    </a:cubicBezTo>
                    <a:cubicBezTo>
                      <a:pt x="198707" y="158760"/>
                      <a:pt x="198295" y="162595"/>
                      <a:pt x="197498" y="166355"/>
                    </a:cubicBezTo>
                    <a:cubicBezTo>
                      <a:pt x="195918" y="173789"/>
                      <a:pt x="193191" y="180709"/>
                      <a:pt x="188350" y="186664"/>
                    </a:cubicBezTo>
                    <a:cubicBezTo>
                      <a:pt x="184515" y="191369"/>
                      <a:pt x="179783" y="194752"/>
                      <a:pt x="173760" y="196055"/>
                    </a:cubicBezTo>
                    <a:cubicBezTo>
                      <a:pt x="172194" y="196392"/>
                      <a:pt x="170601" y="196548"/>
                      <a:pt x="169021" y="196777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pic>
            <p:nvPicPr>
              <p:cNvPr id="245" name="Google Shape;245;p14"/>
              <p:cNvPicPr preferRelativeResize="0"/>
              <p:nvPr/>
            </p:nvPicPr>
            <p:blipFill>
              <a:blip r:embed="rId3">
                <a:alphaModFix/>
              </a:blip>
              <a:stretch>
                <a:fillRect/>
              </a:stretch>
            </p:blipFill>
            <p:spPr>
              <a:xfrm>
                <a:off x="1463300" y="4365200"/>
                <a:ext cx="651750" cy="617300"/>
              </a:xfrm>
              <a:prstGeom prst="rect">
                <a:avLst/>
              </a:prstGeom>
              <a:noFill/>
              <a:ln>
                <a:noFill/>
              </a:ln>
            </p:spPr>
          </p:pic>
        </p:grpSp>
        <p:grpSp>
          <p:nvGrpSpPr>
            <p:cNvPr id="246" name="Google Shape;246;p14"/>
            <p:cNvGrpSpPr/>
            <p:nvPr/>
          </p:nvGrpSpPr>
          <p:grpSpPr>
            <a:xfrm>
              <a:off x="6994800" y="718300"/>
              <a:ext cx="1754100" cy="976826"/>
              <a:chOff x="6994800" y="718300"/>
              <a:chExt cx="1754100" cy="976826"/>
            </a:xfrm>
          </p:grpSpPr>
          <p:pic>
            <p:nvPicPr>
              <p:cNvPr id="247" name="Google Shape;247;p14"/>
              <p:cNvPicPr preferRelativeResize="0"/>
              <p:nvPr/>
            </p:nvPicPr>
            <p:blipFill>
              <a:blip r:embed="rId4">
                <a:alphaModFix/>
              </a:blip>
              <a:stretch>
                <a:fillRect/>
              </a:stretch>
            </p:blipFill>
            <p:spPr>
              <a:xfrm>
                <a:off x="6994800" y="718300"/>
                <a:ext cx="1754100" cy="976826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248" name="Google Shape;248;p14"/>
              <p:cNvSpPr/>
              <p:nvPr/>
            </p:nvSpPr>
            <p:spPr>
              <a:xfrm>
                <a:off x="7107250" y="760825"/>
                <a:ext cx="1484865" cy="788744"/>
              </a:xfrm>
              <a:custGeom>
                <a:avLst/>
                <a:gdLst/>
                <a:ahLst/>
                <a:cxnLst/>
                <a:rect l="l" t="t" r="r" b="b"/>
                <a:pathLst>
                  <a:path w="108901" h="57847" fill="none" extrusionOk="0">
                    <a:moveTo>
                      <a:pt x="44803" y="46815"/>
                    </a:moveTo>
                    <a:cubicBezTo>
                      <a:pt x="33899" y="46207"/>
                      <a:pt x="22753" y="48604"/>
                      <a:pt x="12092" y="45707"/>
                    </a:cubicBezTo>
                    <a:cubicBezTo>
                      <a:pt x="4200" y="43574"/>
                      <a:pt x="0" y="37963"/>
                      <a:pt x="142" y="29760"/>
                    </a:cubicBezTo>
                    <a:cubicBezTo>
                      <a:pt x="217" y="25176"/>
                      <a:pt x="2309" y="21531"/>
                      <a:pt x="5381" y="18351"/>
                    </a:cubicBezTo>
                    <a:cubicBezTo>
                      <a:pt x="8825" y="14772"/>
                      <a:pt x="12997" y="12187"/>
                      <a:pt x="17291" y="9790"/>
                    </a:cubicBezTo>
                    <a:cubicBezTo>
                      <a:pt x="23745" y="6171"/>
                      <a:pt x="30517" y="3336"/>
                      <a:pt x="37788" y="1789"/>
                    </a:cubicBezTo>
                    <a:cubicBezTo>
                      <a:pt x="44593" y="338"/>
                      <a:pt x="51446" y="0"/>
                      <a:pt x="58332" y="1040"/>
                    </a:cubicBezTo>
                    <a:cubicBezTo>
                      <a:pt x="72450" y="3167"/>
                      <a:pt x="84933" y="8845"/>
                      <a:pt x="95546" y="18445"/>
                    </a:cubicBezTo>
                    <a:cubicBezTo>
                      <a:pt x="99766" y="22260"/>
                      <a:pt x="103405" y="26554"/>
                      <a:pt x="105774" y="31793"/>
                    </a:cubicBezTo>
                    <a:cubicBezTo>
                      <a:pt x="108063" y="36863"/>
                      <a:pt x="108900" y="42129"/>
                      <a:pt x="107530" y="47618"/>
                    </a:cubicBezTo>
                    <a:cubicBezTo>
                      <a:pt x="106166" y="53100"/>
                      <a:pt x="102007" y="56631"/>
                      <a:pt x="96275" y="57239"/>
                    </a:cubicBezTo>
                    <a:cubicBezTo>
                      <a:pt x="90543" y="57846"/>
                      <a:pt x="85000" y="56962"/>
                      <a:pt x="79579" y="55342"/>
                    </a:cubicBezTo>
                    <a:cubicBezTo>
                      <a:pt x="69790" y="52418"/>
                      <a:pt x="58900" y="48442"/>
                      <a:pt x="48253" y="47118"/>
                    </a:cubicBezTo>
                    <a:cubicBezTo>
                      <a:pt x="47105" y="46983"/>
                      <a:pt x="45957" y="46882"/>
                      <a:pt x="44803" y="46815"/>
                    </a:cubicBezTo>
                    <a:close/>
                  </a:path>
                </a:pathLst>
              </a:custGeom>
              <a:noFill/>
              <a:ln w="9525" cap="flat" cmpd="sng">
                <a:solidFill>
                  <a:schemeClr val="dk1"/>
                </a:solidFill>
                <a:prstDash val="solid"/>
                <a:miter lim="6751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pic>
          <p:nvPicPr>
            <p:cNvPr id="249" name="Google Shape;249;p14"/>
            <p:cNvPicPr preferRelativeResize="0"/>
            <p:nvPr/>
          </p:nvPicPr>
          <p:blipFill>
            <a:blip r:embed="rId3">
              <a:alphaModFix/>
            </a:blip>
            <a:stretch>
              <a:fillRect/>
            </a:stretch>
          </p:blipFill>
          <p:spPr>
            <a:xfrm>
              <a:off x="6729575" y="607275"/>
              <a:ext cx="476600" cy="45142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250" name="Google Shape;250;p14"/>
          <p:cNvPicPr preferRelativeResize="0"/>
          <p:nvPr/>
        </p:nvPicPr>
        <p:blipFill rotWithShape="1">
          <a:blip r:embed="rId5">
            <a:alphaModFix/>
          </a:blip>
          <a:srcRect l="10279" t="7777" r="12194" b="7777"/>
          <a:stretch/>
        </p:blipFill>
        <p:spPr>
          <a:xfrm>
            <a:off x="2079200" y="3632200"/>
            <a:ext cx="889549" cy="856775"/>
          </a:xfrm>
          <a:prstGeom prst="rect">
            <a:avLst/>
          </a:prstGeom>
          <a:noFill/>
          <a:ln>
            <a:noFill/>
          </a:ln>
        </p:spPr>
      </p:pic>
      <p:sp>
        <p:nvSpPr>
          <p:cNvPr id="251" name="Google Shape;251;p14"/>
          <p:cNvSpPr/>
          <p:nvPr/>
        </p:nvSpPr>
        <p:spPr>
          <a:xfrm>
            <a:off x="6983950" y="400775"/>
            <a:ext cx="665100" cy="6651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sp>
        <p:nvSpPr>
          <p:cNvPr id="252" name="Google Shape;252;p14"/>
          <p:cNvSpPr/>
          <p:nvPr/>
        </p:nvSpPr>
        <p:spPr>
          <a:xfrm>
            <a:off x="6463350" y="455800"/>
            <a:ext cx="167400" cy="1674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accent2"/>
              </a:solidFill>
            </a:endParaRPr>
          </a:p>
        </p:txBody>
      </p:sp>
      <p:pic>
        <p:nvPicPr>
          <p:cNvPr id="253" name="Google Shape;253;p14"/>
          <p:cNvPicPr preferRelativeResize="0"/>
          <p:nvPr/>
        </p:nvPicPr>
        <p:blipFill rotWithShape="1">
          <a:blip r:embed="rId5">
            <a:alphaModFix/>
          </a:blip>
          <a:srcRect l="10279" t="7777" r="12194" b="7777"/>
          <a:stretch/>
        </p:blipFill>
        <p:spPr>
          <a:xfrm>
            <a:off x="6523350" y="539500"/>
            <a:ext cx="665101" cy="6405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noFill/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900"/>
              <a:buFont typeface="Abhaya Libre ExtraBold"/>
              <a:buNone/>
              <a:defRPr sz="3900">
                <a:solidFill>
                  <a:srgbClr val="FFFFFF"/>
                </a:solidFill>
                <a:latin typeface="Abhaya Libre ExtraBold"/>
                <a:ea typeface="Abhaya Libre ExtraBold"/>
                <a:cs typeface="Abhaya Libre ExtraBold"/>
                <a:sym typeface="Abhaya Libre ExtraBol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225" y="1152475"/>
            <a:ext cx="7717500" cy="345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●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○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400"/>
              <a:buFont typeface="Montserrat"/>
              <a:buChar char="■"/>
              <a:defRPr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5" r:id="rId6"/>
    <p:sldLayoutId id="2147483658" r:id="rId7"/>
    <p:sldLayoutId id="2147483659" r:id="rId8"/>
    <p:sldLayoutId id="2147483660" r:id="rId9"/>
    <p:sldLayoutId id="2147483663" r:id="rId10"/>
    <p:sldLayoutId id="2147483664" r:id="rId11"/>
    <p:sldLayoutId id="2147483672" r:id="rId12"/>
    <p:sldLayoutId id="2147483673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" name="Google Shape;512;p31"/>
          <p:cNvSpPr txBox="1">
            <a:spLocks noGrp="1"/>
          </p:cNvSpPr>
          <p:nvPr>
            <p:ph type="ctrTitle"/>
          </p:nvPr>
        </p:nvSpPr>
        <p:spPr>
          <a:xfrm>
            <a:off x="713250" y="1411500"/>
            <a:ext cx="7717500" cy="47602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Nama </a:t>
            </a:r>
            <a:r>
              <a:rPr lang="en-US" dirty="0" err="1"/>
              <a:t>Anggota</a:t>
            </a:r>
            <a:endParaRPr dirty="0"/>
          </a:p>
        </p:txBody>
      </p:sp>
      <p:sp>
        <p:nvSpPr>
          <p:cNvPr id="513" name="Google Shape;513;p31"/>
          <p:cNvSpPr txBox="1">
            <a:spLocks noGrp="1"/>
          </p:cNvSpPr>
          <p:nvPr>
            <p:ph type="subTitle" idx="1"/>
          </p:nvPr>
        </p:nvSpPr>
        <p:spPr>
          <a:xfrm>
            <a:off x="2317200" y="2088859"/>
            <a:ext cx="4509600" cy="233213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Irfan Zhafran Munajat 2110111197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Satria Ramadhasena 2110111198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Muhammad Bintang W 2110111213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Ari Prasetyo</a:t>
            </a:r>
          </a:p>
          <a:p>
            <a:pPr marL="285750" lvl="0" indent="-285750" algn="l" rtl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" dirty="0"/>
              <a:t>Nabil Hibatul Wafi 2110111218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</a:pP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02F2DB5-AF8C-4E3A-A4B2-442CD729CF7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24793" y="1216404"/>
            <a:ext cx="6375633" cy="3387596"/>
          </a:xfrm>
        </p:spPr>
        <p:txBody>
          <a:bodyPr/>
          <a:lstStyle/>
          <a:p>
            <a:pPr marL="139700" indent="0">
              <a:buNone/>
            </a:pPr>
            <a:r>
              <a:rPr lang="en-US" sz="2000" dirty="0" err="1"/>
              <a:t>Rencana</a:t>
            </a:r>
            <a:r>
              <a:rPr lang="en-US" sz="2000" dirty="0"/>
              <a:t> </a:t>
            </a:r>
            <a:r>
              <a:rPr lang="en-US" sz="2000" dirty="0" err="1"/>
              <a:t>perkembangan</a:t>
            </a:r>
            <a:r>
              <a:rPr lang="en-US" sz="2000" dirty="0"/>
              <a:t> </a:t>
            </a:r>
            <a:r>
              <a:rPr lang="en-US" sz="2000" dirty="0" err="1"/>
              <a:t>usaha</a:t>
            </a:r>
            <a:r>
              <a:rPr lang="en-US" sz="2000" dirty="0"/>
              <a:t> </a:t>
            </a:r>
            <a:r>
              <a:rPr lang="en-US" sz="2000" dirty="0" err="1"/>
              <a:t>bisnis</a:t>
            </a:r>
            <a:r>
              <a:rPr lang="en-US" sz="2000" dirty="0"/>
              <a:t> </a:t>
            </a:r>
            <a:r>
              <a:rPr lang="en-US" sz="2000" dirty="0" err="1"/>
              <a:t>coffeshop</a:t>
            </a:r>
            <a:r>
              <a:rPr lang="en-US" sz="2000" dirty="0"/>
              <a:t> duma( </a:t>
            </a:r>
            <a:r>
              <a:rPr lang="en-US" sz="2000" dirty="0" err="1"/>
              <a:t>dualima</a:t>
            </a:r>
            <a:r>
              <a:rPr lang="en-US" sz="2000" dirty="0"/>
              <a:t>) </a:t>
            </a:r>
            <a:r>
              <a:rPr lang="en-US" sz="2000" dirty="0" err="1"/>
              <a:t>kedepan</a:t>
            </a:r>
            <a:r>
              <a:rPr lang="en-US" sz="2000" dirty="0"/>
              <a:t> </a:t>
            </a:r>
            <a:r>
              <a:rPr lang="en-US" sz="2000" dirty="0" err="1"/>
              <a:t>nya</a:t>
            </a:r>
            <a:r>
              <a:rPr lang="en-US" sz="2000" dirty="0"/>
              <a:t> </a:t>
            </a:r>
            <a:r>
              <a:rPr lang="en-US" sz="2000" dirty="0" err="1"/>
              <a:t>adalah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membuka</a:t>
            </a:r>
            <a:r>
              <a:rPr lang="en-US" sz="2000" dirty="0"/>
              <a:t> </a:t>
            </a:r>
            <a:r>
              <a:rPr lang="en-US" sz="2000" dirty="0" err="1"/>
              <a:t>cabang</a:t>
            </a:r>
            <a:r>
              <a:rPr lang="en-US" sz="2000" dirty="0"/>
              <a:t> di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kota</a:t>
            </a:r>
            <a:r>
              <a:rPr lang="en-US" sz="2000" dirty="0"/>
              <a:t> </a:t>
            </a:r>
            <a:r>
              <a:rPr lang="en-US" sz="2000" dirty="0" err="1"/>
              <a:t>besar</a:t>
            </a:r>
            <a:r>
              <a:rPr lang="en-US" sz="2000" dirty="0"/>
              <a:t>, </a:t>
            </a:r>
            <a:r>
              <a:rPr lang="en-US" sz="2000" dirty="0" err="1"/>
              <a:t>membuka</a:t>
            </a:r>
            <a:r>
              <a:rPr lang="en-US" sz="2000" dirty="0"/>
              <a:t> outlet  , </a:t>
            </a:r>
            <a:r>
              <a:rPr lang="en-US" sz="2000" dirty="0" err="1"/>
              <a:t>agen</a:t>
            </a:r>
            <a:r>
              <a:rPr lang="en-US" sz="2000" dirty="0"/>
              <a:t> , </a:t>
            </a:r>
            <a:r>
              <a:rPr lang="en-US" sz="2000" dirty="0" err="1"/>
              <a:t>atau</a:t>
            </a:r>
            <a:r>
              <a:rPr lang="en-US" sz="2000" dirty="0"/>
              <a:t> </a:t>
            </a:r>
            <a:r>
              <a:rPr lang="en-US" sz="2000" dirty="0" err="1"/>
              <a:t>sejenisnya</a:t>
            </a:r>
            <a:r>
              <a:rPr lang="en-US" sz="2000" dirty="0"/>
              <a:t> dan </a:t>
            </a:r>
            <a:r>
              <a:rPr lang="en-US" sz="2000" dirty="0" err="1"/>
              <a:t>mengembangkan</a:t>
            </a:r>
            <a:r>
              <a:rPr lang="en-US" sz="2000" dirty="0"/>
              <a:t> </a:t>
            </a:r>
            <a:r>
              <a:rPr lang="en-US" sz="2000" dirty="0" err="1"/>
              <a:t>melalui</a:t>
            </a:r>
            <a:r>
              <a:rPr lang="en-US" sz="2000" dirty="0"/>
              <a:t> </a:t>
            </a:r>
            <a:r>
              <a:rPr lang="en-US" sz="2000" dirty="0" err="1"/>
              <a:t>kerja</a:t>
            </a:r>
            <a:r>
              <a:rPr lang="en-US" sz="2000" dirty="0"/>
              <a:t> </a:t>
            </a:r>
            <a:r>
              <a:rPr lang="en-US" sz="2000" dirty="0" err="1"/>
              <a:t>sama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pihak</a:t>
            </a:r>
            <a:r>
              <a:rPr lang="en-US" sz="2000" dirty="0"/>
              <a:t> lain yang </a:t>
            </a:r>
            <a:r>
              <a:rPr lang="en-US" sz="2000" dirty="0" err="1"/>
              <a:t>bersedia</a:t>
            </a:r>
            <a:r>
              <a:rPr lang="en-US" sz="2000" dirty="0"/>
              <a:t>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2D6D2E3-23C8-4E16-A868-CA110B0749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Rencana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Usaha</a:t>
            </a:r>
          </a:p>
        </p:txBody>
      </p:sp>
    </p:spTree>
    <p:extLst>
      <p:ext uri="{BB962C8B-B14F-4D97-AF65-F5344CB8AC3E}">
        <p14:creationId xmlns:p14="http://schemas.microsoft.com/office/powerpoint/2010/main" val="733376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C61791E-686A-45D8-A7F4-C8967C6CFF8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6673" y="1323191"/>
            <a:ext cx="7293685" cy="2761939"/>
          </a:xfrm>
        </p:spPr>
        <p:txBody>
          <a:bodyPr numCol="2"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Kas 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Bank(</a:t>
            </a: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rekening</a:t>
            </a: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Peralatan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Perlengkapan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Modal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Prive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Beban </a:t>
            </a: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Operasional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Beban </a:t>
            </a: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transportasi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Beban </a:t>
            </a: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sewa</a:t>
            </a:r>
            <a:endParaRPr lang="en-ID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Beban </a:t>
            </a: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Gaji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ID" sz="2000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Beban </a:t>
            </a:r>
            <a:r>
              <a:rPr lang="en-ID" sz="2000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Angkut</a:t>
            </a:r>
            <a:endParaRPr lang="en-US" sz="2000" dirty="0">
              <a:effectLst/>
              <a:latin typeface="Baskerville Old Face" panose="02020602080505020303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39700" indent="0" algn="just">
              <a:buNone/>
            </a:pP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AF4E3091-C96E-4CA9-AB69-D0F968E583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362827"/>
            <a:ext cx="7717500" cy="478200"/>
          </a:xfrm>
        </p:spPr>
        <p:txBody>
          <a:bodyPr/>
          <a:lstStyle/>
          <a:p>
            <a:r>
              <a:rPr lang="en-US" dirty="0"/>
              <a:t>Daftar </a:t>
            </a:r>
            <a:r>
              <a:rPr lang="en-US" dirty="0" err="1"/>
              <a:t>Akun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986975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35"/>
          <p:cNvSpPr txBox="1">
            <a:spLocks noGrp="1"/>
          </p:cNvSpPr>
          <p:nvPr>
            <p:ph type="title"/>
          </p:nvPr>
        </p:nvSpPr>
        <p:spPr>
          <a:xfrm>
            <a:off x="1111350" y="2258825"/>
            <a:ext cx="6921300" cy="959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Hasil </a:t>
            </a:r>
            <a:r>
              <a:rPr lang="en-US" dirty="0" err="1"/>
              <a:t>analisis</a:t>
            </a:r>
            <a:r>
              <a:rPr lang="en-US" dirty="0"/>
              <a:t> dan </a:t>
            </a:r>
            <a:r>
              <a:rPr lang="en-US" dirty="0" err="1"/>
              <a:t>Evaluasi</a:t>
            </a:r>
            <a:endParaRPr dirty="0"/>
          </a:p>
        </p:txBody>
      </p:sp>
      <p:sp>
        <p:nvSpPr>
          <p:cNvPr id="549" name="Google Shape;549;p35"/>
          <p:cNvSpPr txBox="1">
            <a:spLocks noGrp="1"/>
          </p:cNvSpPr>
          <p:nvPr>
            <p:ph type="subTitle" idx="1"/>
          </p:nvPr>
        </p:nvSpPr>
        <p:spPr>
          <a:xfrm>
            <a:off x="1111350" y="3218550"/>
            <a:ext cx="6921300" cy="3768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BED722-DA73-4D04-B0AD-94203C9699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20000" y="671119"/>
            <a:ext cx="7704000" cy="3937458"/>
          </a:xfrm>
        </p:spPr>
        <p:txBody>
          <a:bodyPr/>
          <a:lstStyle/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/>
              <a:t>Pada </a:t>
            </a:r>
            <a:r>
              <a:rPr lang="en-US" sz="1600" dirty="0" err="1"/>
              <a:t>saat</a:t>
            </a:r>
            <a:r>
              <a:rPr lang="en-US" sz="1600" dirty="0"/>
              <a:t> </a:t>
            </a:r>
            <a:r>
              <a:rPr lang="en-US" sz="1600" dirty="0" err="1"/>
              <a:t>melakukan</a:t>
            </a:r>
            <a:r>
              <a:rPr lang="en-US" sz="1600" dirty="0"/>
              <a:t> </a:t>
            </a:r>
            <a:r>
              <a:rPr lang="en-US" sz="1600" dirty="0" err="1"/>
              <a:t>kegiatan</a:t>
            </a:r>
            <a:r>
              <a:rPr lang="en-US" sz="1600" dirty="0"/>
              <a:t>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hambatan</a:t>
            </a:r>
            <a:r>
              <a:rPr lang="en-US" sz="1600" dirty="0"/>
              <a:t> yang </a:t>
            </a:r>
            <a:r>
              <a:rPr lang="en-US" sz="1600" dirty="0" err="1"/>
              <a:t>terjadi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 </a:t>
            </a:r>
            <a:r>
              <a:rPr lang="en-US" sz="1600" dirty="0" err="1"/>
              <a:t>terjadinya</a:t>
            </a:r>
            <a:r>
              <a:rPr lang="en-US" sz="1600" dirty="0"/>
              <a:t> </a:t>
            </a:r>
            <a:r>
              <a:rPr lang="en-US" sz="1600" dirty="0" err="1"/>
              <a:t>kendala</a:t>
            </a:r>
            <a:r>
              <a:rPr lang="en-US" sz="1600" dirty="0"/>
              <a:t> </a:t>
            </a:r>
            <a:r>
              <a:rPr lang="en-US" sz="1600" dirty="0" err="1"/>
              <a:t>koneksi</a:t>
            </a:r>
            <a:r>
              <a:rPr lang="en-US" sz="1600" dirty="0"/>
              <a:t> dan </a:t>
            </a:r>
            <a:r>
              <a:rPr lang="en-US" sz="1600" dirty="0" err="1"/>
              <a:t>jaringan</a:t>
            </a:r>
            <a:r>
              <a:rPr lang="en-US" sz="1600" dirty="0"/>
              <a:t> yang putus2 </a:t>
            </a:r>
            <a:r>
              <a:rPr lang="en-US" sz="1600" dirty="0" err="1"/>
              <a:t>kemudian</a:t>
            </a:r>
            <a:r>
              <a:rPr lang="en-US" sz="1600" dirty="0"/>
              <a:t> pada </a:t>
            </a:r>
            <a:r>
              <a:rPr lang="en-US" sz="1600" dirty="0" err="1"/>
              <a:t>saat</a:t>
            </a:r>
            <a:r>
              <a:rPr lang="en-US" sz="1600" dirty="0"/>
              <a:t> survey </a:t>
            </a:r>
            <a:r>
              <a:rPr lang="en-US" sz="1600" dirty="0" err="1"/>
              <a:t>lokasi</a:t>
            </a:r>
            <a:r>
              <a:rPr lang="en-US" sz="1600" dirty="0"/>
              <a:t> </a:t>
            </a:r>
            <a:r>
              <a:rPr lang="en-US" sz="1600" dirty="0" err="1"/>
              <a:t>ke</a:t>
            </a:r>
            <a:r>
              <a:rPr lang="en-US" sz="1600" dirty="0"/>
              <a:t> </a:t>
            </a:r>
            <a:r>
              <a:rPr lang="en-US" sz="1600" dirty="0" err="1"/>
              <a:t>coffeshop</a:t>
            </a:r>
            <a:r>
              <a:rPr lang="en-US" sz="1600" dirty="0"/>
              <a:t> yang </a:t>
            </a:r>
            <a:r>
              <a:rPr lang="en-US" sz="1600" dirty="0" err="1"/>
              <a:t>ingin</a:t>
            </a:r>
            <a:r>
              <a:rPr lang="en-US" sz="1600" dirty="0"/>
              <a:t> </a:t>
            </a:r>
            <a:r>
              <a:rPr lang="en-US" sz="1600" dirty="0" err="1"/>
              <a:t>dituju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</a:t>
            </a:r>
            <a:r>
              <a:rPr lang="en-US" sz="1600" dirty="0" err="1"/>
              <a:t>anggota</a:t>
            </a:r>
            <a:r>
              <a:rPr lang="en-US" sz="1600" dirty="0"/>
              <a:t> </a:t>
            </a:r>
            <a:r>
              <a:rPr lang="en-US" sz="1600" dirty="0" err="1"/>
              <a:t>kelompok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hadir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masalah</a:t>
            </a:r>
            <a:r>
              <a:rPr lang="en-US" sz="1600" dirty="0"/>
              <a:t> </a:t>
            </a:r>
            <a:r>
              <a:rPr lang="en-US" sz="1600" dirty="0" err="1"/>
              <a:t>kendaraan</a:t>
            </a:r>
            <a:r>
              <a:rPr lang="en-US" sz="1600" dirty="0"/>
              <a:t> dan lain </a:t>
            </a:r>
            <a:r>
              <a:rPr lang="en-US" sz="1600" dirty="0" err="1"/>
              <a:t>nya</a:t>
            </a:r>
            <a:r>
              <a:rPr lang="en-US" sz="1600" dirty="0"/>
              <a:t> </a:t>
            </a:r>
            <a:r>
              <a:rPr lang="en-US" sz="1600" dirty="0" err="1"/>
              <a:t>karena</a:t>
            </a:r>
            <a:r>
              <a:rPr lang="en-US" sz="1600" dirty="0"/>
              <a:t> </a:t>
            </a:r>
            <a:r>
              <a:rPr lang="en-US" sz="1600" dirty="0" err="1"/>
              <a:t>lokasi</a:t>
            </a:r>
            <a:r>
              <a:rPr lang="en-US" sz="1600" dirty="0"/>
              <a:t> yang </a:t>
            </a:r>
            <a:r>
              <a:rPr lang="en-US" sz="1600" dirty="0" err="1"/>
              <a:t>dituju</a:t>
            </a:r>
            <a:r>
              <a:rPr lang="en-US" sz="1600" dirty="0"/>
              <a:t> </a:t>
            </a:r>
            <a:r>
              <a:rPr lang="en-US" sz="1600" dirty="0" err="1"/>
              <a:t>jaraknya</a:t>
            </a:r>
            <a:r>
              <a:rPr lang="en-US" sz="1600" dirty="0"/>
              <a:t> </a:t>
            </a:r>
            <a:r>
              <a:rPr lang="en-US" sz="1600" dirty="0" err="1"/>
              <a:t>jauh</a:t>
            </a:r>
            <a:r>
              <a:rPr lang="en-US" sz="1600" dirty="0"/>
              <a:t> </a:t>
            </a:r>
            <a:r>
              <a:rPr lang="en-US" sz="1600" dirty="0" err="1"/>
              <a:t>sehingga</a:t>
            </a:r>
            <a:r>
              <a:rPr lang="en-US" sz="1600" dirty="0"/>
              <a:t> </a:t>
            </a:r>
            <a:r>
              <a:rPr lang="en-US" sz="1600" dirty="0" err="1"/>
              <a:t>ada</a:t>
            </a:r>
            <a:r>
              <a:rPr lang="en-US" sz="1600" dirty="0"/>
              <a:t> </a:t>
            </a:r>
            <a:r>
              <a:rPr lang="en-US" sz="1600" dirty="0" err="1"/>
              <a:t>beberapa</a:t>
            </a:r>
            <a:r>
              <a:rPr lang="en-US" sz="1600" dirty="0"/>
              <a:t> yang </a:t>
            </a:r>
            <a:r>
              <a:rPr lang="en-US" sz="1600" dirty="0" err="1"/>
              <a:t>tidak</a:t>
            </a:r>
            <a:r>
              <a:rPr lang="en-US" sz="1600" dirty="0"/>
              <a:t> </a:t>
            </a:r>
            <a:r>
              <a:rPr lang="en-US" sz="1600" dirty="0" err="1"/>
              <a:t>bisa</a:t>
            </a:r>
            <a:r>
              <a:rPr lang="en-US" sz="1600" dirty="0"/>
              <a:t> </a:t>
            </a:r>
            <a:r>
              <a:rPr lang="en-US" sz="1600" dirty="0" err="1"/>
              <a:t>datang</a:t>
            </a:r>
            <a:r>
              <a:rPr lang="en-US" sz="1600" dirty="0"/>
              <a:t> </a:t>
            </a:r>
            <a:r>
              <a:rPr lang="en-US" sz="1600" dirty="0" err="1"/>
              <a:t>langsung</a:t>
            </a:r>
            <a:r>
              <a:rPr lang="en-US" sz="1600" dirty="0"/>
              <a:t> </a:t>
            </a:r>
          </a:p>
          <a:p>
            <a:pPr marL="4381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4381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Coffeshop</a:t>
            </a:r>
            <a:r>
              <a:rPr lang="en-US" sz="1600" dirty="0"/>
              <a:t> </a:t>
            </a:r>
            <a:r>
              <a:rPr lang="en-US" sz="1600" dirty="0" err="1"/>
              <a:t>dualima</a:t>
            </a:r>
            <a:r>
              <a:rPr lang="en-US" sz="1600" dirty="0"/>
              <a:t> </a:t>
            </a:r>
            <a:r>
              <a:rPr lang="en-US" sz="1600" dirty="0" err="1"/>
              <a:t>menggunakan</a:t>
            </a:r>
            <a:r>
              <a:rPr lang="en-US" sz="1600" dirty="0"/>
              <a:t> </a:t>
            </a:r>
            <a:r>
              <a:rPr lang="en-US" sz="1600" dirty="0" err="1"/>
              <a:t>cukup</a:t>
            </a:r>
            <a:r>
              <a:rPr lang="en-US" sz="1600" dirty="0"/>
              <a:t> </a:t>
            </a:r>
            <a:r>
              <a:rPr lang="en-US" sz="1600" dirty="0" err="1"/>
              <a:t>banyak</a:t>
            </a:r>
            <a:r>
              <a:rPr lang="en-US" sz="1600" dirty="0"/>
              <a:t>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akun</a:t>
            </a:r>
            <a:r>
              <a:rPr lang="en-US" sz="1600" dirty="0"/>
              <a:t> </a:t>
            </a:r>
            <a:r>
              <a:rPr lang="en-US" sz="1600" dirty="0" err="1"/>
              <a:t>seperti</a:t>
            </a:r>
            <a:r>
              <a:rPr lang="en-US" sz="1600" dirty="0"/>
              <a:t> </a:t>
            </a:r>
            <a:r>
              <a:rPr lang="en-US" sz="1600" dirty="0" err="1"/>
              <a:t>kas,bank,perlengkapan,peralatan,modal,prove,beban</a:t>
            </a:r>
            <a:r>
              <a:rPr lang="en-US" sz="1600" dirty="0"/>
              <a:t> </a:t>
            </a:r>
            <a:r>
              <a:rPr lang="en-US" sz="1600" dirty="0" err="1"/>
              <a:t>operasional</a:t>
            </a:r>
            <a:r>
              <a:rPr lang="en-US" sz="1600" dirty="0"/>
              <a:t>, </a:t>
            </a:r>
            <a:r>
              <a:rPr lang="en-US" sz="1600" dirty="0" err="1"/>
              <a:t>beban</a:t>
            </a:r>
            <a:r>
              <a:rPr lang="en-US" sz="1600" dirty="0"/>
              <a:t> </a:t>
            </a:r>
            <a:r>
              <a:rPr lang="en-US" sz="1600" dirty="0" err="1"/>
              <a:t>transportasi,beban</a:t>
            </a:r>
            <a:r>
              <a:rPr lang="en-US" sz="1600" dirty="0"/>
              <a:t> </a:t>
            </a:r>
            <a:r>
              <a:rPr lang="en-US" sz="1600" dirty="0" err="1"/>
              <a:t>biaya</a:t>
            </a:r>
            <a:r>
              <a:rPr lang="en-US" sz="1600" dirty="0"/>
              <a:t> </a:t>
            </a:r>
            <a:r>
              <a:rPr lang="en-US" sz="1600" dirty="0" err="1"/>
              <a:t>sewa,beban</a:t>
            </a:r>
            <a:r>
              <a:rPr lang="en-US" sz="1600" dirty="0"/>
              <a:t> </a:t>
            </a:r>
            <a:r>
              <a:rPr lang="en-US" sz="1600" dirty="0" err="1"/>
              <a:t>gaji,dan</a:t>
            </a:r>
            <a:r>
              <a:rPr lang="en-US" sz="1600" dirty="0"/>
              <a:t> </a:t>
            </a:r>
            <a:r>
              <a:rPr lang="en-US" sz="1600" dirty="0" err="1"/>
              <a:t>beban</a:t>
            </a:r>
            <a:r>
              <a:rPr lang="en-US" sz="1600" dirty="0"/>
              <a:t> </a:t>
            </a:r>
            <a:r>
              <a:rPr lang="en-US" sz="1600" dirty="0" err="1"/>
              <a:t>angkut</a:t>
            </a:r>
            <a:r>
              <a:rPr lang="en-US" sz="1600" dirty="0"/>
              <a:t>. </a:t>
            </a:r>
            <a:r>
              <a:rPr lang="en-US" sz="1600" dirty="0" err="1"/>
              <a:t>Jenis</a:t>
            </a:r>
            <a:r>
              <a:rPr lang="en-US" sz="1600" dirty="0"/>
              <a:t> </a:t>
            </a:r>
            <a:r>
              <a:rPr lang="en-US" sz="1600" dirty="0" err="1"/>
              <a:t>usaha</a:t>
            </a:r>
            <a:r>
              <a:rPr lang="en-US" sz="1600" dirty="0"/>
              <a:t> yang </a:t>
            </a:r>
            <a:r>
              <a:rPr lang="en-US" sz="1600" dirty="0" err="1"/>
              <a:t>dijalani</a:t>
            </a:r>
            <a:r>
              <a:rPr lang="en-US" sz="1600" dirty="0"/>
              <a:t> </a:t>
            </a:r>
            <a:r>
              <a:rPr lang="en-US" sz="1600" dirty="0" err="1"/>
              <a:t>adalah</a:t>
            </a:r>
            <a:r>
              <a:rPr lang="en-US" sz="1600" dirty="0"/>
              <a:t> café yang </a:t>
            </a:r>
            <a:r>
              <a:rPr lang="en-US" sz="1600" dirty="0" err="1"/>
              <a:t>berarti</a:t>
            </a:r>
            <a:r>
              <a:rPr lang="en-US" sz="1600" dirty="0"/>
              <a:t> </a:t>
            </a:r>
            <a:r>
              <a:rPr lang="en-US" sz="1600" dirty="0" err="1"/>
              <a:t>tempat</a:t>
            </a:r>
            <a:r>
              <a:rPr lang="en-US" sz="1600" dirty="0"/>
              <a:t> </a:t>
            </a:r>
            <a:r>
              <a:rPr lang="en-US" sz="1600" dirty="0" err="1"/>
              <a:t>untuk</a:t>
            </a:r>
            <a:r>
              <a:rPr lang="en-US" sz="1600" dirty="0"/>
              <a:t> </a:t>
            </a:r>
            <a:r>
              <a:rPr lang="en-US" sz="1600" dirty="0" err="1"/>
              <a:t>makan</a:t>
            </a:r>
            <a:r>
              <a:rPr lang="en-US" sz="1600" dirty="0"/>
              <a:t> dan </a:t>
            </a:r>
            <a:r>
              <a:rPr lang="en-US" sz="1600" dirty="0" err="1"/>
              <a:t>minum</a:t>
            </a:r>
            <a:r>
              <a:rPr lang="en-US" sz="1600" dirty="0"/>
              <a:t> yang </a:t>
            </a:r>
            <a:r>
              <a:rPr lang="en-US" sz="1600" dirty="0" err="1"/>
              <a:t>menyajikan</a:t>
            </a:r>
            <a:r>
              <a:rPr lang="en-US" sz="1600" dirty="0"/>
              <a:t> </a:t>
            </a:r>
            <a:r>
              <a:rPr lang="en-US" sz="1600" dirty="0" err="1"/>
              <a:t>suasana</a:t>
            </a:r>
            <a:r>
              <a:rPr lang="en-US" sz="1600" dirty="0"/>
              <a:t> yang </a:t>
            </a:r>
            <a:r>
              <a:rPr lang="en-US" sz="1600" dirty="0" err="1"/>
              <a:t>santai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92808494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491406E6-647E-4661-B6E6-D2E7924FC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50" y="146468"/>
            <a:ext cx="7717500" cy="478200"/>
          </a:xfrm>
        </p:spPr>
        <p:txBody>
          <a:bodyPr/>
          <a:lstStyle/>
          <a:p>
            <a:pPr algn="l"/>
            <a:r>
              <a:rPr lang="en-US" sz="2200" dirty="0" err="1"/>
              <a:t>Laporan</a:t>
            </a:r>
            <a:r>
              <a:rPr lang="en-US" sz="2200" dirty="0"/>
              <a:t> </a:t>
            </a:r>
            <a:r>
              <a:rPr lang="en-US" sz="2200" dirty="0" err="1"/>
              <a:t>Keuangan</a:t>
            </a:r>
            <a:endParaRPr lang="en-US" sz="2200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BEABCA4-E116-4567-8AE4-7CAF5C7C2BB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98265380"/>
              </p:ext>
            </p:extLst>
          </p:nvPr>
        </p:nvGraphicFramePr>
        <p:xfrm>
          <a:off x="2069432" y="886278"/>
          <a:ext cx="5209674" cy="411075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39291">
                  <a:extLst>
                    <a:ext uri="{9D8B030D-6E8A-4147-A177-3AD203B41FA5}">
                      <a16:colId xmlns:a16="http://schemas.microsoft.com/office/drawing/2014/main" val="160399997"/>
                    </a:ext>
                  </a:extLst>
                </a:gridCol>
                <a:gridCol w="1411334">
                  <a:extLst>
                    <a:ext uri="{9D8B030D-6E8A-4147-A177-3AD203B41FA5}">
                      <a16:colId xmlns:a16="http://schemas.microsoft.com/office/drawing/2014/main" val="3470832429"/>
                    </a:ext>
                  </a:extLst>
                </a:gridCol>
                <a:gridCol w="277135">
                  <a:extLst>
                    <a:ext uri="{9D8B030D-6E8A-4147-A177-3AD203B41FA5}">
                      <a16:colId xmlns:a16="http://schemas.microsoft.com/office/drawing/2014/main" val="780643430"/>
                    </a:ext>
                  </a:extLst>
                </a:gridCol>
                <a:gridCol w="1699302">
                  <a:extLst>
                    <a:ext uri="{9D8B030D-6E8A-4147-A177-3AD203B41FA5}">
                      <a16:colId xmlns:a16="http://schemas.microsoft.com/office/drawing/2014/main" val="849640104"/>
                    </a:ext>
                  </a:extLst>
                </a:gridCol>
                <a:gridCol w="1482612">
                  <a:extLst>
                    <a:ext uri="{9D8B030D-6E8A-4147-A177-3AD203B41FA5}">
                      <a16:colId xmlns:a16="http://schemas.microsoft.com/office/drawing/2014/main" val="4267124830"/>
                    </a:ext>
                  </a:extLst>
                </a:gridCol>
              </a:tblGrid>
              <a:tr h="1587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21898209"/>
                  </a:ext>
                </a:extLst>
              </a:tr>
              <a:tr h="1587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Jurnal Umum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0797123"/>
                  </a:ext>
                </a:extLst>
              </a:tr>
              <a:tr h="15879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Periode Juni 2021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7679124"/>
                  </a:ext>
                </a:extLst>
              </a:tr>
              <a:tr h="26496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TGL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Debit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3670989610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1.115.000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1566595976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539.025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4262577220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Rp           1.654.025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1318095839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Rp                   318.000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4141517838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318.000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88223014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283.000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1771944303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283.000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61046922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753.890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4276711571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753.890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791736846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325.704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1802437701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325.704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3271193405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349.000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24595650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349.000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326853096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356.000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4126584819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356.000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1599145873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 66.531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457406283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66.531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59620270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156.800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620138574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156.800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1279923599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199.593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869775263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199.593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844719709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294.000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1099808884"/>
                  </a:ext>
                </a:extLst>
              </a:tr>
              <a:tr h="14679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294.000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3753899812"/>
                  </a:ext>
                </a:extLst>
              </a:tr>
              <a:tr h="13497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    526.000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8564" marR="48564" marT="0" marB="0" anchor="b"/>
                </a:tc>
                <a:extLst>
                  <a:ext uri="{0D108BD9-81ED-4DB2-BD59-A6C34878D82A}">
                    <a16:rowId xmlns:a16="http://schemas.microsoft.com/office/drawing/2014/main" val="232824478"/>
                  </a:ext>
                </a:extLst>
              </a:tr>
            </a:tbl>
          </a:graphicData>
        </a:graphic>
      </p:graphicFrame>
      <p:sp>
        <p:nvSpPr>
          <p:cNvPr id="5" name="Rectangle 1">
            <a:extLst>
              <a:ext uri="{FF2B5EF4-FFF2-40B4-BE49-F238E27FC236}">
                <a16:creationId xmlns:a16="http://schemas.microsoft.com/office/drawing/2014/main" id="{17C52E88-DFC8-4B87-BF4A-D1534E192C6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13250" y="624668"/>
            <a:ext cx="103586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Umum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907420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6481FC-844C-4E7C-8D9F-1AF9D29C4B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801" y="288758"/>
            <a:ext cx="7784431" cy="4559968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A675814-7A53-49A8-9CF3-9F8F89A6E9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42391151"/>
              </p:ext>
            </p:extLst>
          </p:nvPr>
        </p:nvGraphicFramePr>
        <p:xfrm>
          <a:off x="2135606" y="288739"/>
          <a:ext cx="4892516" cy="4559949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18634">
                  <a:extLst>
                    <a:ext uri="{9D8B030D-6E8A-4147-A177-3AD203B41FA5}">
                      <a16:colId xmlns:a16="http://schemas.microsoft.com/office/drawing/2014/main" val="3811488404"/>
                    </a:ext>
                  </a:extLst>
                </a:gridCol>
                <a:gridCol w="1325413">
                  <a:extLst>
                    <a:ext uri="{9D8B030D-6E8A-4147-A177-3AD203B41FA5}">
                      <a16:colId xmlns:a16="http://schemas.microsoft.com/office/drawing/2014/main" val="4210996467"/>
                    </a:ext>
                  </a:extLst>
                </a:gridCol>
                <a:gridCol w="260264">
                  <a:extLst>
                    <a:ext uri="{9D8B030D-6E8A-4147-A177-3AD203B41FA5}">
                      <a16:colId xmlns:a16="http://schemas.microsoft.com/office/drawing/2014/main" val="2653758469"/>
                    </a:ext>
                  </a:extLst>
                </a:gridCol>
                <a:gridCol w="1595851">
                  <a:extLst>
                    <a:ext uri="{9D8B030D-6E8A-4147-A177-3AD203B41FA5}">
                      <a16:colId xmlns:a16="http://schemas.microsoft.com/office/drawing/2014/main" val="874957945"/>
                    </a:ext>
                  </a:extLst>
                </a:gridCol>
                <a:gridCol w="1392354">
                  <a:extLst>
                    <a:ext uri="{9D8B030D-6E8A-4147-A177-3AD203B41FA5}">
                      <a16:colId xmlns:a16="http://schemas.microsoft.com/office/drawing/2014/main" val="618861832"/>
                    </a:ext>
                  </a:extLst>
                </a:gridCol>
              </a:tblGrid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526.000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378261271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755.000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584402895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755.000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773527011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994.000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734570217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994.000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694934929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681.208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093861744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681.208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562459358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368.000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46912816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368.000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138746021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 dirty="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222.000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483697590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222.000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94184614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 dirty="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 21.846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845540927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21.846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102234841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 50.000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274231841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50.000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851326478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166.824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2910598176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166.824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489538481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155.901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915417664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155.901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291953950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238.000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143152119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238.000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2596135091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415.000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178685765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415.000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947763548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365.500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265798855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Bank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365.500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015502230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152.000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39541126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152.000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330727979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 dirty="0">
                          <a:solidFill>
                            <a:schemeClr val="tx1"/>
                          </a:solidFill>
                          <a:effectLst/>
                        </a:rPr>
                        <a:t> Rp                   200.000 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843620867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200.000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345637702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804.000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349428539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804.000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996889814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749.715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001525474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749.715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2084618352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 dirty="0">
                          <a:solidFill>
                            <a:schemeClr val="tx1"/>
                          </a:solidFill>
                          <a:effectLst/>
                        </a:rPr>
                        <a:t> Rp                   816.000 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11763316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816.000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892986335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409.000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066646096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409.000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565316098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14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 50.000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2414095352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50.000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564616448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281.019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189315503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477.000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385344003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758.019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369966019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126.964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653086222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126.964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598230577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310.000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415560816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310.000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568412095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127.104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467402472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127.104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1006884856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747.500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536639081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747.500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976292072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296.000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837612172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296.000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550589492"/>
                  </a:ext>
                </a:extLst>
              </a:tr>
              <a:tr h="8203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Rp                   232.362 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773364628"/>
                  </a:ext>
                </a:extLst>
              </a:tr>
              <a:tr h="8685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5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500" dirty="0">
                          <a:solidFill>
                            <a:schemeClr val="tx1"/>
                          </a:solidFill>
                          <a:effectLst/>
                        </a:rPr>
                        <a:t> Rp              232.362 </a:t>
                      </a:r>
                      <a:endParaRPr lang="en-US" sz="5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6331" marR="26331" marT="0" marB="0" anchor="b"/>
                </a:tc>
                <a:extLst>
                  <a:ext uri="{0D108BD9-81ED-4DB2-BD59-A6C34878D82A}">
                    <a16:rowId xmlns:a16="http://schemas.microsoft.com/office/drawing/2014/main" val="36246889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521860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7E6D02-C8B2-48AC-9F92-57E3E2A04D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9863" y="288757"/>
            <a:ext cx="7772400" cy="4584031"/>
          </a:xfrm>
        </p:spPr>
        <p:txBody>
          <a:bodyPr/>
          <a:lstStyle/>
          <a:p>
            <a:pPr marL="139700" indent="0">
              <a:buNone/>
            </a:pPr>
            <a:endParaRPr lang="en-US" dirty="0">
              <a:solidFill>
                <a:schemeClr val="tx1"/>
              </a:solidFill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5DCF434-3911-447A-A979-6E2DAE30A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60067099"/>
              </p:ext>
            </p:extLst>
          </p:nvPr>
        </p:nvGraphicFramePr>
        <p:xfrm>
          <a:off x="2264735" y="279734"/>
          <a:ext cx="4614529" cy="458761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00531">
                  <a:extLst>
                    <a:ext uri="{9D8B030D-6E8A-4147-A177-3AD203B41FA5}">
                      <a16:colId xmlns:a16="http://schemas.microsoft.com/office/drawing/2014/main" val="2566438499"/>
                    </a:ext>
                  </a:extLst>
                </a:gridCol>
                <a:gridCol w="1250104">
                  <a:extLst>
                    <a:ext uri="{9D8B030D-6E8A-4147-A177-3AD203B41FA5}">
                      <a16:colId xmlns:a16="http://schemas.microsoft.com/office/drawing/2014/main" val="4127591435"/>
                    </a:ext>
                  </a:extLst>
                </a:gridCol>
                <a:gridCol w="245476">
                  <a:extLst>
                    <a:ext uri="{9D8B030D-6E8A-4147-A177-3AD203B41FA5}">
                      <a16:colId xmlns:a16="http://schemas.microsoft.com/office/drawing/2014/main" val="3202339750"/>
                    </a:ext>
                  </a:extLst>
                </a:gridCol>
                <a:gridCol w="1505176">
                  <a:extLst>
                    <a:ext uri="{9D8B030D-6E8A-4147-A177-3AD203B41FA5}">
                      <a16:colId xmlns:a16="http://schemas.microsoft.com/office/drawing/2014/main" val="2641931144"/>
                    </a:ext>
                  </a:extLst>
                </a:gridCol>
                <a:gridCol w="1313242">
                  <a:extLst>
                    <a:ext uri="{9D8B030D-6E8A-4147-A177-3AD203B41FA5}">
                      <a16:colId xmlns:a16="http://schemas.microsoft.com/office/drawing/2014/main" val="3321791095"/>
                    </a:ext>
                  </a:extLst>
                </a:gridCol>
              </a:tblGrid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634.000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2859018583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634.000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33116819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1.180.000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606337893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Modal houger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1.180.000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55923556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361.500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3469252276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361.500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4053867905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150.000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132125063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150.000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813385869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284.000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3858974178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284.000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2752573910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936.000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457195307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936.000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745127737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                256.000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764536800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256.000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297584767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659.849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2626675986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659.849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926150310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365.000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17782958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365.000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3435251246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382.000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5957158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382.000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351252691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 73.482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30121025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73.482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3365592271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138.000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73411600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138.000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3380223552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 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095292094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031586530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737.799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2011730653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737.799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089122984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Transportasi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156.500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2612126987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156.500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1239576866"/>
                  </a:ext>
                </a:extLst>
              </a:tr>
              <a:tr h="13915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827.000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786745146"/>
                  </a:ext>
                </a:extLst>
              </a:tr>
              <a:tr h="1473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           827.000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34" marR="44434" marT="0" marB="0" anchor="b"/>
                </a:tc>
                <a:extLst>
                  <a:ext uri="{0D108BD9-81ED-4DB2-BD59-A6C34878D82A}">
                    <a16:rowId xmlns:a16="http://schemas.microsoft.com/office/drawing/2014/main" val="38564384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40423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A96539B-A8A2-4E01-B23D-0145115EE67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85799" y="276225"/>
            <a:ext cx="7781925" cy="4581525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81F4A138-4A34-4E70-B385-0A2700DFEB8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9656947"/>
              </p:ext>
            </p:extLst>
          </p:nvPr>
        </p:nvGraphicFramePr>
        <p:xfrm>
          <a:off x="2179674" y="285750"/>
          <a:ext cx="4784652" cy="4572003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11610">
                  <a:extLst>
                    <a:ext uri="{9D8B030D-6E8A-4147-A177-3AD203B41FA5}">
                      <a16:colId xmlns:a16="http://schemas.microsoft.com/office/drawing/2014/main" val="575351615"/>
                    </a:ext>
                  </a:extLst>
                </a:gridCol>
                <a:gridCol w="1296192">
                  <a:extLst>
                    <a:ext uri="{9D8B030D-6E8A-4147-A177-3AD203B41FA5}">
                      <a16:colId xmlns:a16="http://schemas.microsoft.com/office/drawing/2014/main" val="3077592589"/>
                    </a:ext>
                  </a:extLst>
                </a:gridCol>
                <a:gridCol w="254526">
                  <a:extLst>
                    <a:ext uri="{9D8B030D-6E8A-4147-A177-3AD203B41FA5}">
                      <a16:colId xmlns:a16="http://schemas.microsoft.com/office/drawing/2014/main" val="3687601044"/>
                    </a:ext>
                  </a:extLst>
                </a:gridCol>
                <a:gridCol w="1560668">
                  <a:extLst>
                    <a:ext uri="{9D8B030D-6E8A-4147-A177-3AD203B41FA5}">
                      <a16:colId xmlns:a16="http://schemas.microsoft.com/office/drawing/2014/main" val="2091079690"/>
                    </a:ext>
                  </a:extLst>
                </a:gridCol>
                <a:gridCol w="1361656">
                  <a:extLst>
                    <a:ext uri="{9D8B030D-6E8A-4147-A177-3AD203B41FA5}">
                      <a16:colId xmlns:a16="http://schemas.microsoft.com/office/drawing/2014/main" val="179271727"/>
                    </a:ext>
                  </a:extLst>
                </a:gridCol>
              </a:tblGrid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500.000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2080162942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Modal Houger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500.000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1899585223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204.558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191773835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204.558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1372199048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414.000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113989196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414.000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598007805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790.000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860135926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790.000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312568841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179.000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56983365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179.000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722605541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298.893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1275726042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298.893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591582423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1.029.850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1044540782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1.029.850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498821107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239.000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4104500150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239.000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29163818"/>
                  </a:ext>
                </a:extLst>
              </a:tr>
              <a:tr h="16109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 36.741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530465004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36.741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1008958754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735.028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575331557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735.028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4181082493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231.000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851982821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231.000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671525112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400.000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1424742331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400.000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2299078800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 465.000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2058183877"/>
                  </a:ext>
                </a:extLst>
              </a:tr>
              <a:tr h="16374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465.000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2820254294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   495.000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3174099840"/>
                  </a:ext>
                </a:extLst>
              </a:tr>
              <a:tr h="1521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Modal Houger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495.000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1117901148"/>
                  </a:ext>
                </a:extLst>
              </a:tr>
              <a:tr h="152148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28.703.686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      28.703.686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079" marR="49079" marT="0" marB="0" anchor="b"/>
                </a:tc>
                <a:extLst>
                  <a:ext uri="{0D108BD9-81ED-4DB2-BD59-A6C34878D82A}">
                    <a16:rowId xmlns:a16="http://schemas.microsoft.com/office/drawing/2014/main" val="5209378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23644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366AB1-71A6-4F61-8B9A-DD1162142AE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276447"/>
            <a:ext cx="7761767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1FEB87D-FAC1-4912-B6DF-12D46C59FC1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67969808"/>
              </p:ext>
            </p:extLst>
          </p:nvPr>
        </p:nvGraphicFramePr>
        <p:xfrm>
          <a:off x="2286001" y="276446"/>
          <a:ext cx="4593264" cy="457199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17452">
                  <a:extLst>
                    <a:ext uri="{9D8B030D-6E8A-4147-A177-3AD203B41FA5}">
                      <a16:colId xmlns:a16="http://schemas.microsoft.com/office/drawing/2014/main" val="4093076143"/>
                    </a:ext>
                  </a:extLst>
                </a:gridCol>
                <a:gridCol w="1324678">
                  <a:extLst>
                    <a:ext uri="{9D8B030D-6E8A-4147-A177-3AD203B41FA5}">
                      <a16:colId xmlns:a16="http://schemas.microsoft.com/office/drawing/2014/main" val="1012545912"/>
                    </a:ext>
                  </a:extLst>
                </a:gridCol>
                <a:gridCol w="636211">
                  <a:extLst>
                    <a:ext uri="{9D8B030D-6E8A-4147-A177-3AD203B41FA5}">
                      <a16:colId xmlns:a16="http://schemas.microsoft.com/office/drawing/2014/main" val="1869099165"/>
                    </a:ext>
                  </a:extLst>
                </a:gridCol>
                <a:gridCol w="1015065">
                  <a:extLst>
                    <a:ext uri="{9D8B030D-6E8A-4147-A177-3AD203B41FA5}">
                      <a16:colId xmlns:a16="http://schemas.microsoft.com/office/drawing/2014/main" val="1230083808"/>
                    </a:ext>
                  </a:extLst>
                </a:gridCol>
                <a:gridCol w="1015065">
                  <a:extLst>
                    <a:ext uri="{9D8B030D-6E8A-4147-A177-3AD203B41FA5}">
                      <a16:colId xmlns:a16="http://schemas.microsoft.com/office/drawing/2014/main" val="1524100925"/>
                    </a:ext>
                  </a:extLst>
                </a:gridCol>
                <a:gridCol w="284793">
                  <a:extLst>
                    <a:ext uri="{9D8B030D-6E8A-4147-A177-3AD203B41FA5}">
                      <a16:colId xmlns:a16="http://schemas.microsoft.com/office/drawing/2014/main" val="1256387056"/>
                    </a:ext>
                  </a:extLst>
                </a:gridCol>
              </a:tblGrid>
              <a:tr h="17568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616990393"/>
                  </a:ext>
                </a:extLst>
              </a:tr>
              <a:tr h="175688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Jurnal Umum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480911450"/>
                  </a:ext>
                </a:extLst>
              </a:tr>
              <a:tr h="18405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Periode Agustus 2021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675115672"/>
                  </a:ext>
                </a:extLst>
              </a:tr>
              <a:tr h="4224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TGL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862290865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Rp11.499.150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320658151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3.525.999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530904820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1.323.850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442196130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3.670.218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390205025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Rp20.019.217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222049651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726.000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597062217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765.514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41185452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1.491.514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305413225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646.443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320389651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646.443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198414447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    28.600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4197125136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28.600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469760120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43.692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91742116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43.692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688623170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461.000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338398314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461.000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700603434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283.000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85486332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283.000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975414339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315.000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1224016635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315.000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4153488874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240.306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457065806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240.306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2893273671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189.000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185616320"/>
                  </a:ext>
                </a:extLst>
              </a:tr>
              <a:tr h="150589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189.000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532" marR="45532" marT="0" marB="0" anchor="b"/>
                </a:tc>
                <a:extLst>
                  <a:ext uri="{0D108BD9-81ED-4DB2-BD59-A6C34878D82A}">
                    <a16:rowId xmlns:a16="http://schemas.microsoft.com/office/drawing/2014/main" val="317721045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45975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E14CD34F-D5C6-4181-9DF7-D7F10983FE6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9366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AEA12DB-395F-49F4-8BFF-839B7A0D5E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8691336"/>
              </p:ext>
            </p:extLst>
          </p:nvPr>
        </p:nvGraphicFramePr>
        <p:xfrm>
          <a:off x="2285999" y="276443"/>
          <a:ext cx="4572002" cy="457465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15983">
                  <a:extLst>
                    <a:ext uri="{9D8B030D-6E8A-4147-A177-3AD203B41FA5}">
                      <a16:colId xmlns:a16="http://schemas.microsoft.com/office/drawing/2014/main" val="3870409931"/>
                    </a:ext>
                  </a:extLst>
                </a:gridCol>
                <a:gridCol w="1318546">
                  <a:extLst>
                    <a:ext uri="{9D8B030D-6E8A-4147-A177-3AD203B41FA5}">
                      <a16:colId xmlns:a16="http://schemas.microsoft.com/office/drawing/2014/main" val="380594423"/>
                    </a:ext>
                  </a:extLst>
                </a:gridCol>
                <a:gridCol w="633267">
                  <a:extLst>
                    <a:ext uri="{9D8B030D-6E8A-4147-A177-3AD203B41FA5}">
                      <a16:colId xmlns:a16="http://schemas.microsoft.com/office/drawing/2014/main" val="2819976412"/>
                    </a:ext>
                  </a:extLst>
                </a:gridCol>
                <a:gridCol w="1010366">
                  <a:extLst>
                    <a:ext uri="{9D8B030D-6E8A-4147-A177-3AD203B41FA5}">
                      <a16:colId xmlns:a16="http://schemas.microsoft.com/office/drawing/2014/main" val="433746174"/>
                    </a:ext>
                  </a:extLst>
                </a:gridCol>
                <a:gridCol w="1010366">
                  <a:extLst>
                    <a:ext uri="{9D8B030D-6E8A-4147-A177-3AD203B41FA5}">
                      <a16:colId xmlns:a16="http://schemas.microsoft.com/office/drawing/2014/main" val="2776418582"/>
                    </a:ext>
                  </a:extLst>
                </a:gridCol>
                <a:gridCol w="283474">
                  <a:extLst>
                    <a:ext uri="{9D8B030D-6E8A-4147-A177-3AD203B41FA5}">
                      <a16:colId xmlns:a16="http://schemas.microsoft.com/office/drawing/2014/main" val="2945688790"/>
                    </a:ext>
                  </a:extLst>
                </a:gridCol>
              </a:tblGrid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105.000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920777731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105.000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4238742825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111.216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253195632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111.216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4161743921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588.000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281078179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588.000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508348262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459.000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169165541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459.000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074822077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50.643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4164319484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50.643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361162123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724.000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702418778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724.000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934540373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514378314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646867989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156.800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765072207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156.800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832192905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1.360.970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758334689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1.360.970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132145164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211.990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344116070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211.990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408528186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179.000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208456981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179.000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280307694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204.000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173458873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204.000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4279381570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696.093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590895564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696.093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279240609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27.200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488684439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27.200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447614672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596625255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2320923542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367.500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3850988342"/>
                  </a:ext>
                </a:extLst>
              </a:tr>
              <a:tr h="14295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367.500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200" marR="43200" marT="0" marB="0" anchor="b"/>
                </a:tc>
                <a:extLst>
                  <a:ext uri="{0D108BD9-81ED-4DB2-BD59-A6C34878D82A}">
                    <a16:rowId xmlns:a16="http://schemas.microsoft.com/office/drawing/2014/main" val="147400402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410039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" name="Google Shape;518;p32"/>
          <p:cNvSpPr txBox="1">
            <a:spLocks noGrp="1"/>
          </p:cNvSpPr>
          <p:nvPr>
            <p:ph type="body" idx="1"/>
          </p:nvPr>
        </p:nvSpPr>
        <p:spPr>
          <a:xfrm>
            <a:off x="720000" y="1451295"/>
            <a:ext cx="7704000" cy="3157282"/>
          </a:xfrm>
          <a:prstGeom prst="rect">
            <a:avLst/>
          </a:prstGeom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 err="1"/>
              <a:t>Bisnis</a:t>
            </a:r>
            <a:r>
              <a:rPr lang="en-US" sz="1400" dirty="0"/>
              <a:t>  coffee  shop  (</a:t>
            </a:r>
            <a:r>
              <a:rPr lang="en-US" sz="1400" dirty="0" err="1"/>
              <a:t>kedai</a:t>
            </a:r>
            <a:r>
              <a:rPr lang="en-US" sz="1400" dirty="0"/>
              <a:t>  kopi)  di  Indonesia  </a:t>
            </a:r>
            <a:r>
              <a:rPr lang="en-US" sz="1400" dirty="0" err="1"/>
              <a:t>terus</a:t>
            </a:r>
            <a:r>
              <a:rPr lang="en-US" sz="1400" dirty="0"/>
              <a:t>  </a:t>
            </a:r>
            <a:r>
              <a:rPr lang="en-US" sz="1400" dirty="0" err="1"/>
              <a:t>mengalami</a:t>
            </a:r>
            <a:r>
              <a:rPr lang="en-US" sz="1400" dirty="0"/>
              <a:t>  </a:t>
            </a:r>
            <a:r>
              <a:rPr lang="en-US" sz="1400" dirty="0" err="1"/>
              <a:t>pertumbuhan</a:t>
            </a:r>
            <a:r>
              <a:rPr lang="en-US" sz="1400" dirty="0"/>
              <a:t>  </a:t>
            </a:r>
            <a:r>
              <a:rPr lang="en-US" sz="1400" dirty="0" err="1"/>
              <a:t>diberbagai</a:t>
            </a:r>
            <a:r>
              <a:rPr lang="en-US" sz="1400" dirty="0"/>
              <a:t> </a:t>
            </a:r>
            <a:r>
              <a:rPr lang="en-US" sz="1400" dirty="0" err="1"/>
              <a:t>tempat</a:t>
            </a:r>
            <a:r>
              <a:rPr lang="en-US" sz="1400" dirty="0"/>
              <a:t>,  </a:t>
            </a:r>
            <a:r>
              <a:rPr lang="en-US" sz="1400" dirty="0" err="1"/>
              <a:t>mulai</a:t>
            </a:r>
            <a:r>
              <a:rPr lang="en-US" sz="1400" dirty="0"/>
              <a:t>  </a:t>
            </a:r>
            <a:r>
              <a:rPr lang="en-US" sz="1400" dirty="0" err="1"/>
              <a:t>dari</a:t>
            </a:r>
            <a:r>
              <a:rPr lang="en-US" sz="1400" dirty="0"/>
              <a:t>  </a:t>
            </a:r>
            <a:r>
              <a:rPr lang="en-US" sz="1400" dirty="0" err="1"/>
              <a:t>pelosok</a:t>
            </a:r>
            <a:r>
              <a:rPr lang="en-US" sz="1400" dirty="0"/>
              <a:t>  </a:t>
            </a:r>
            <a:r>
              <a:rPr lang="en-US" sz="1400" dirty="0" err="1"/>
              <a:t>desa</a:t>
            </a:r>
            <a:r>
              <a:rPr lang="en-US" sz="1400" dirty="0"/>
              <a:t>  </a:t>
            </a:r>
            <a:r>
              <a:rPr lang="en-US" sz="1400" dirty="0" err="1"/>
              <a:t>hingga</a:t>
            </a:r>
            <a:r>
              <a:rPr lang="en-US" sz="1400" dirty="0"/>
              <a:t>  </a:t>
            </a:r>
            <a:r>
              <a:rPr lang="en-US" sz="1400" dirty="0" err="1"/>
              <a:t>perkotaan</a:t>
            </a:r>
            <a:r>
              <a:rPr lang="en-US" sz="1400" dirty="0"/>
              <a:t>  yang  </a:t>
            </a:r>
            <a:r>
              <a:rPr lang="en-US" sz="1400" dirty="0" err="1"/>
              <a:t>saat</a:t>
            </a:r>
            <a:r>
              <a:rPr lang="en-US" sz="1400" dirty="0"/>
              <a:t>  </a:t>
            </a:r>
            <a:r>
              <a:rPr lang="en-US" sz="1400" dirty="0" err="1"/>
              <a:t>ini</a:t>
            </a:r>
            <a:r>
              <a:rPr lang="en-US" sz="1400" dirty="0"/>
              <a:t>  </a:t>
            </a:r>
            <a:r>
              <a:rPr lang="en-US" sz="1400" dirty="0" err="1"/>
              <a:t>sudah</a:t>
            </a:r>
            <a:r>
              <a:rPr lang="en-US" sz="1400" dirty="0"/>
              <a:t>  </a:t>
            </a:r>
            <a:r>
              <a:rPr lang="en-US" sz="1400" dirty="0" err="1"/>
              <a:t>mencapai</a:t>
            </a:r>
            <a:r>
              <a:rPr lang="en-US" sz="1400" dirty="0"/>
              <a:t>  10.000 </a:t>
            </a:r>
            <a:r>
              <a:rPr lang="en-US" sz="1400" dirty="0" err="1"/>
              <a:t>kedai</a:t>
            </a:r>
            <a:r>
              <a:rPr lang="en-US" sz="1400" dirty="0"/>
              <a:t> kopi dan </a:t>
            </a:r>
            <a:r>
              <a:rPr lang="en-US" sz="1400" dirty="0" err="1"/>
              <a:t>diprediksi</a:t>
            </a:r>
            <a:r>
              <a:rPr lang="en-US" sz="1400" dirty="0"/>
              <a:t>  </a:t>
            </a:r>
            <a:r>
              <a:rPr lang="en-US" sz="1400" dirty="0" err="1"/>
              <a:t>masih</a:t>
            </a:r>
            <a:r>
              <a:rPr lang="en-US" sz="1400" dirty="0"/>
              <a:t>  </a:t>
            </a:r>
            <a:r>
              <a:rPr lang="en-US" sz="1400" dirty="0" err="1"/>
              <a:t>akan</a:t>
            </a:r>
            <a:r>
              <a:rPr lang="en-US" sz="1400" dirty="0"/>
              <a:t> </a:t>
            </a:r>
            <a:r>
              <a:rPr lang="en-US" sz="1400" dirty="0" err="1"/>
              <a:t>terus</a:t>
            </a:r>
            <a:r>
              <a:rPr lang="en-US" sz="1400" dirty="0"/>
              <a:t> </a:t>
            </a:r>
            <a:r>
              <a:rPr lang="en-US" sz="1400" dirty="0" err="1"/>
              <a:t>tumbuh</a:t>
            </a:r>
            <a:r>
              <a:rPr lang="en-US" sz="1400" dirty="0"/>
              <a:t> </a:t>
            </a:r>
            <a:r>
              <a:rPr lang="en-US" sz="1400" dirty="0" err="1"/>
              <a:t>hingga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2020 </a:t>
            </a:r>
            <a:r>
              <a:rPr lang="en-US" sz="1400" dirty="0" err="1"/>
              <a:t>dengan</a:t>
            </a:r>
            <a:r>
              <a:rPr lang="en-US" sz="1400" dirty="0"/>
              <a:t> total </a:t>
            </a:r>
            <a:r>
              <a:rPr lang="en-US" sz="1400" dirty="0" err="1"/>
              <a:t>pendapatan</a:t>
            </a:r>
            <a:r>
              <a:rPr lang="en-US" sz="1400" dirty="0"/>
              <a:t>  </a:t>
            </a:r>
            <a:r>
              <a:rPr lang="en-US" sz="1400" dirty="0" err="1"/>
              <a:t>dari</a:t>
            </a:r>
            <a:r>
              <a:rPr lang="en-US" sz="1400" dirty="0"/>
              <a:t>  </a:t>
            </a:r>
            <a:r>
              <a:rPr lang="en-US" sz="1400" dirty="0" err="1"/>
              <a:t>sektor</a:t>
            </a:r>
            <a:r>
              <a:rPr lang="en-US" sz="1400" dirty="0"/>
              <a:t>  </a:t>
            </a:r>
            <a:r>
              <a:rPr lang="en-US" sz="1400" dirty="0" err="1"/>
              <a:t>usaha</a:t>
            </a:r>
            <a:r>
              <a:rPr lang="en-US" sz="1400" dirty="0"/>
              <a:t>  </a:t>
            </a:r>
            <a:r>
              <a:rPr lang="en-US" sz="1400" dirty="0" err="1"/>
              <a:t>bisnis</a:t>
            </a:r>
            <a:r>
              <a:rPr lang="en-US" sz="1400" dirty="0"/>
              <a:t>  </a:t>
            </a:r>
            <a:r>
              <a:rPr lang="en-US" sz="1400" dirty="0" err="1"/>
              <a:t>kedai</a:t>
            </a:r>
            <a:r>
              <a:rPr lang="en-US" sz="1400" dirty="0"/>
              <a:t>  kopi  </a:t>
            </a:r>
            <a:r>
              <a:rPr lang="en-US" sz="1400" dirty="0" err="1"/>
              <a:t>mencapai</a:t>
            </a:r>
            <a:r>
              <a:rPr lang="en-US" sz="1400" dirty="0"/>
              <a:t>  4,16  </a:t>
            </a:r>
            <a:r>
              <a:rPr lang="en-US" sz="1400" dirty="0" err="1"/>
              <a:t>miliar</a:t>
            </a:r>
            <a:r>
              <a:rPr lang="en-US" sz="1400" dirty="0"/>
              <a:t>  </a:t>
            </a:r>
            <a:r>
              <a:rPr lang="en-US" sz="1400" dirty="0" err="1"/>
              <a:t>setiap</a:t>
            </a:r>
            <a:r>
              <a:rPr lang="en-US" sz="1400" dirty="0"/>
              <a:t>  </a:t>
            </a:r>
            <a:r>
              <a:rPr lang="en-US" sz="1400" dirty="0" err="1"/>
              <a:t>tahun</a:t>
            </a:r>
            <a:r>
              <a:rPr lang="en-US" sz="1400" dirty="0"/>
              <a:t> . </a:t>
            </a:r>
            <a:r>
              <a:rPr lang="en-US" sz="1400" dirty="0" err="1"/>
              <a:t>Peningkatan</a:t>
            </a:r>
            <a:r>
              <a:rPr lang="en-US" sz="1400" dirty="0"/>
              <a:t> </a:t>
            </a:r>
            <a:r>
              <a:rPr lang="en-US" sz="1400" dirty="0" err="1"/>
              <a:t>danpertumbuhan</a:t>
            </a:r>
            <a:r>
              <a:rPr lang="en-US" sz="1400" dirty="0"/>
              <a:t> </a:t>
            </a:r>
            <a:r>
              <a:rPr lang="en-US" sz="1400" dirty="0" err="1"/>
              <a:t>usaha</a:t>
            </a:r>
            <a:r>
              <a:rPr lang="en-US" sz="1400" dirty="0"/>
              <a:t> </a:t>
            </a:r>
            <a:r>
              <a:rPr lang="en-US" sz="1400" dirty="0" err="1"/>
              <a:t>bisnis</a:t>
            </a:r>
            <a:r>
              <a:rPr lang="en-US" sz="1400" dirty="0"/>
              <a:t> </a:t>
            </a:r>
            <a:r>
              <a:rPr lang="en-US" sz="1400" dirty="0" err="1"/>
              <a:t>kedai</a:t>
            </a:r>
            <a:r>
              <a:rPr lang="en-US" sz="1400" dirty="0"/>
              <a:t> kopi </a:t>
            </a:r>
            <a:r>
              <a:rPr lang="en-US" sz="1400" dirty="0" err="1"/>
              <a:t>ini</a:t>
            </a:r>
            <a:r>
              <a:rPr lang="en-US" sz="1400" dirty="0"/>
              <a:t> </a:t>
            </a:r>
            <a:r>
              <a:rPr lang="en-US" sz="1400" dirty="0" err="1"/>
              <a:t>tidak</a:t>
            </a:r>
            <a:r>
              <a:rPr lang="en-US" sz="1400" dirty="0"/>
              <a:t> </a:t>
            </a:r>
            <a:r>
              <a:rPr lang="en-US" sz="1400" dirty="0" err="1"/>
              <a:t>terlepas</a:t>
            </a:r>
            <a:r>
              <a:rPr lang="en-US" sz="1400" dirty="0"/>
              <a:t> juga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terus</a:t>
            </a:r>
            <a:r>
              <a:rPr lang="en-US" sz="1400" dirty="0"/>
              <a:t> </a:t>
            </a:r>
            <a:r>
              <a:rPr lang="en-US" sz="1400" dirty="0" err="1"/>
              <a:t>meningkatnya</a:t>
            </a:r>
            <a:r>
              <a:rPr lang="en-US" sz="1400" dirty="0"/>
              <a:t> </a:t>
            </a:r>
            <a:r>
              <a:rPr lang="en-US" sz="1400" dirty="0" err="1"/>
              <a:t>jumlah</a:t>
            </a:r>
            <a:r>
              <a:rPr lang="en-US" sz="1400" dirty="0"/>
              <a:t> </a:t>
            </a:r>
            <a:r>
              <a:rPr lang="en-US" sz="1400" dirty="0" err="1"/>
              <a:t>masyarakat</a:t>
            </a:r>
            <a:r>
              <a:rPr lang="en-US" sz="1400" dirty="0"/>
              <a:t>  Indonesia yang </a:t>
            </a:r>
            <a:r>
              <a:rPr lang="en-US" sz="1400" dirty="0" err="1"/>
              <a:t>mengkonsumsi</a:t>
            </a:r>
            <a:r>
              <a:rPr lang="en-US" sz="1400" dirty="0"/>
              <a:t> kopi. Hasil </a:t>
            </a:r>
            <a:r>
              <a:rPr lang="en-US" sz="1400" dirty="0" err="1"/>
              <a:t>riset</a:t>
            </a:r>
            <a:r>
              <a:rPr lang="en-US" sz="1400" dirty="0"/>
              <a:t> </a:t>
            </a:r>
            <a:r>
              <a:rPr lang="en-US" sz="1400" dirty="0" err="1"/>
              <a:t>pusat</a:t>
            </a:r>
            <a:r>
              <a:rPr lang="en-US" sz="1400" dirty="0"/>
              <a:t> Data dan </a:t>
            </a:r>
            <a:r>
              <a:rPr lang="en-US" sz="1400" dirty="0" err="1"/>
              <a:t>Sistem</a:t>
            </a:r>
            <a:r>
              <a:rPr lang="en-US" sz="1400" dirty="0"/>
              <a:t> </a:t>
            </a:r>
            <a:r>
              <a:rPr lang="en-US" sz="1400" dirty="0" err="1"/>
              <a:t>Informasi</a:t>
            </a:r>
            <a:r>
              <a:rPr lang="en-US" sz="1400" dirty="0"/>
              <a:t> </a:t>
            </a:r>
            <a:r>
              <a:rPr lang="en-US" sz="1400" dirty="0" err="1"/>
              <a:t>Pertanian</a:t>
            </a:r>
            <a:r>
              <a:rPr lang="en-US" sz="1400" dirty="0"/>
              <a:t> </a:t>
            </a:r>
            <a:r>
              <a:rPr lang="en-US" sz="1400" dirty="0" err="1"/>
              <a:t>Dirjen</a:t>
            </a:r>
            <a:r>
              <a:rPr lang="en-US" sz="1400" dirty="0"/>
              <a:t> Perkebunan </a:t>
            </a:r>
            <a:r>
              <a:rPr lang="en-US" sz="1400" dirty="0" err="1"/>
              <a:t>Republik</a:t>
            </a:r>
            <a:r>
              <a:rPr lang="en-US" sz="1400" dirty="0"/>
              <a:t> Indonesia pada </a:t>
            </a:r>
            <a:r>
              <a:rPr lang="en-US" sz="1400" dirty="0" err="1"/>
              <a:t>tahun</a:t>
            </a:r>
            <a:r>
              <a:rPr lang="en-US" sz="1400" dirty="0"/>
              <a:t>  2017  </a:t>
            </a:r>
            <a:r>
              <a:rPr lang="en-US" sz="1400" dirty="0" err="1"/>
              <a:t>mencatat</a:t>
            </a:r>
            <a:r>
              <a:rPr lang="en-US" sz="1400" dirty="0"/>
              <a:t>  </a:t>
            </a:r>
            <a:r>
              <a:rPr lang="en-US" sz="1400" dirty="0" err="1"/>
              <a:t>bahwa</a:t>
            </a:r>
            <a:r>
              <a:rPr lang="en-US" sz="1400" dirty="0"/>
              <a:t>  </a:t>
            </a:r>
            <a:r>
              <a:rPr lang="en-US" sz="1400" dirty="0" err="1"/>
              <a:t>diperkirakan</a:t>
            </a:r>
            <a:r>
              <a:rPr lang="en-US" sz="1400" dirty="0"/>
              <a:t>  </a:t>
            </a:r>
            <a:r>
              <a:rPr lang="en-US" sz="1400" dirty="0" err="1"/>
              <a:t>jumlah</a:t>
            </a:r>
            <a:r>
              <a:rPr lang="en-US" sz="1400" dirty="0"/>
              <a:t>  </a:t>
            </a:r>
            <a:r>
              <a:rPr lang="en-US" sz="1400" dirty="0" err="1"/>
              <a:t>masyarakat</a:t>
            </a:r>
            <a:r>
              <a:rPr lang="en-US" sz="1400" dirty="0"/>
              <a:t>  </a:t>
            </a:r>
            <a:r>
              <a:rPr lang="en-US" sz="1400" dirty="0" err="1"/>
              <a:t>penikmat</a:t>
            </a:r>
            <a:r>
              <a:rPr lang="en-US" sz="1400" dirty="0"/>
              <a:t>  kopi  di  Indonesia </a:t>
            </a:r>
            <a:r>
              <a:rPr lang="en-US" sz="1400" dirty="0" err="1"/>
              <a:t>terus</a:t>
            </a:r>
            <a:r>
              <a:rPr lang="en-US" sz="1400" dirty="0"/>
              <a:t>  </a:t>
            </a:r>
            <a:r>
              <a:rPr lang="en-US" sz="1400" dirty="0" err="1"/>
              <a:t>mengalami</a:t>
            </a:r>
            <a:r>
              <a:rPr lang="en-US" sz="1400" dirty="0"/>
              <a:t>  </a:t>
            </a:r>
            <a:r>
              <a:rPr lang="en-US" sz="1400" dirty="0" err="1"/>
              <a:t>peningkatan</a:t>
            </a:r>
            <a:r>
              <a:rPr lang="en-US" sz="1400" dirty="0"/>
              <a:t>  </a:t>
            </a:r>
            <a:r>
              <a:rPr lang="en-US" sz="1400" dirty="0" err="1"/>
              <a:t>secara</a:t>
            </a:r>
            <a:r>
              <a:rPr lang="en-US" sz="1400" dirty="0"/>
              <a:t>  </a:t>
            </a:r>
            <a:r>
              <a:rPr lang="en-US" sz="1400" dirty="0" err="1"/>
              <a:t>drastis</a:t>
            </a:r>
            <a:r>
              <a:rPr lang="en-US" sz="1400" dirty="0"/>
              <a:t>.  </a:t>
            </a:r>
            <a:r>
              <a:rPr lang="en-US" sz="1400" dirty="0" err="1"/>
              <a:t>Jumlah</a:t>
            </a:r>
            <a:r>
              <a:rPr lang="en-US" sz="1400" dirty="0"/>
              <a:t>  </a:t>
            </a:r>
            <a:r>
              <a:rPr lang="en-US" sz="1400" dirty="0" err="1"/>
              <a:t>konsumsi</a:t>
            </a:r>
            <a:r>
              <a:rPr lang="en-US" sz="1400" dirty="0"/>
              <a:t>  kopi  di  Indonesia  per  </a:t>
            </a:r>
            <a:r>
              <a:rPr lang="en-US" sz="1400" dirty="0" err="1"/>
              <a:t>tahun</a:t>
            </a:r>
            <a:r>
              <a:rPr lang="en-US" sz="1400" dirty="0"/>
              <a:t> </a:t>
            </a:r>
            <a:r>
              <a:rPr lang="en-US" sz="1400" dirty="0" err="1"/>
              <a:t>dari</a:t>
            </a:r>
            <a:r>
              <a:rPr lang="en-US" sz="1400" dirty="0"/>
              <a:t> </a:t>
            </a:r>
            <a:r>
              <a:rPr lang="en-US" sz="1400" dirty="0" err="1"/>
              <a:t>tahun</a:t>
            </a:r>
            <a:r>
              <a:rPr lang="en-US" sz="1400" dirty="0"/>
              <a:t> 2011 </a:t>
            </a:r>
            <a:r>
              <a:rPr lang="en-US" sz="1400" dirty="0" err="1"/>
              <a:t>hingga</a:t>
            </a:r>
            <a:r>
              <a:rPr lang="en-US" sz="1400" dirty="0"/>
              <a:t> 2017</a:t>
            </a:r>
            <a:endParaRPr sz="1400" dirty="0"/>
          </a:p>
        </p:txBody>
      </p:sp>
      <p:sp>
        <p:nvSpPr>
          <p:cNvPr id="519" name="Google Shape;519;p32"/>
          <p:cNvSpPr txBox="1">
            <a:spLocks noGrp="1"/>
          </p:cNvSpPr>
          <p:nvPr>
            <p:ph type="title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Latar Belakang </a:t>
            </a:r>
            <a:endParaRPr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6063204-E4B7-49C8-A3C9-93D9472DBBD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9C2EF5C6-22E4-4FF2-A621-90A8E9FC2FB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6415622"/>
              </p:ext>
            </p:extLst>
          </p:nvPr>
        </p:nvGraphicFramePr>
        <p:xfrm>
          <a:off x="2286000" y="284421"/>
          <a:ext cx="4593265" cy="458262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38437">
                  <a:extLst>
                    <a:ext uri="{9D8B030D-6E8A-4147-A177-3AD203B41FA5}">
                      <a16:colId xmlns:a16="http://schemas.microsoft.com/office/drawing/2014/main" val="3318080749"/>
                    </a:ext>
                  </a:extLst>
                </a:gridCol>
                <a:gridCol w="1412240">
                  <a:extLst>
                    <a:ext uri="{9D8B030D-6E8A-4147-A177-3AD203B41FA5}">
                      <a16:colId xmlns:a16="http://schemas.microsoft.com/office/drawing/2014/main" val="1925683235"/>
                    </a:ext>
                  </a:extLst>
                </a:gridCol>
                <a:gridCol w="678266">
                  <a:extLst>
                    <a:ext uri="{9D8B030D-6E8A-4147-A177-3AD203B41FA5}">
                      <a16:colId xmlns:a16="http://schemas.microsoft.com/office/drawing/2014/main" val="1955114722"/>
                    </a:ext>
                  </a:extLst>
                </a:gridCol>
                <a:gridCol w="1082161">
                  <a:extLst>
                    <a:ext uri="{9D8B030D-6E8A-4147-A177-3AD203B41FA5}">
                      <a16:colId xmlns:a16="http://schemas.microsoft.com/office/drawing/2014/main" val="507725150"/>
                    </a:ext>
                  </a:extLst>
                </a:gridCol>
                <a:gridCol w="1082161">
                  <a:extLst>
                    <a:ext uri="{9D8B030D-6E8A-4147-A177-3AD203B41FA5}">
                      <a16:colId xmlns:a16="http://schemas.microsoft.com/office/drawing/2014/main" val="1694605563"/>
                    </a:ext>
                  </a:extLst>
                </a:gridCol>
              </a:tblGrid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385.000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855009793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385.000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800332596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349.536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3403890014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349.536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611232790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404.000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726822599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404.000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927579501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247356643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073071509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10.000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747795041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10.000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004331990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23.000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263841152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23.000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104894001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665.310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894765293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665.310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81173176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186.500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3289898851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186.500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4227071619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156.894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253386322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156.894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903671377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527.984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710513378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527.984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179772775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310.300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41290499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310.300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150156699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706.500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1366109957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706.500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3966165760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Angkut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3090104772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91829240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61.800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3284008533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61.800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842129569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1.844.000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4157240296"/>
                  </a:ext>
                </a:extLst>
              </a:tr>
              <a:tr h="15275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1.844.000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080" marR="46080" marT="0" marB="0" anchor="b"/>
                </a:tc>
                <a:extLst>
                  <a:ext uri="{0D108BD9-81ED-4DB2-BD59-A6C34878D82A}">
                    <a16:rowId xmlns:a16="http://schemas.microsoft.com/office/drawing/2014/main" val="2123420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370765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DF0C779-DBA4-47D9-B4F0-ED034FF7BEB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287079"/>
            <a:ext cx="7772400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C9813591-0818-425C-B164-2D6DF0806C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04039425"/>
              </p:ext>
            </p:extLst>
          </p:nvPr>
        </p:nvGraphicFramePr>
        <p:xfrm>
          <a:off x="2307265" y="284420"/>
          <a:ext cx="4561369" cy="457199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15249">
                  <a:extLst>
                    <a:ext uri="{9D8B030D-6E8A-4147-A177-3AD203B41FA5}">
                      <a16:colId xmlns:a16="http://schemas.microsoft.com/office/drawing/2014/main" val="632923077"/>
                    </a:ext>
                  </a:extLst>
                </a:gridCol>
                <a:gridCol w="1315479">
                  <a:extLst>
                    <a:ext uri="{9D8B030D-6E8A-4147-A177-3AD203B41FA5}">
                      <a16:colId xmlns:a16="http://schemas.microsoft.com/office/drawing/2014/main" val="1410625796"/>
                    </a:ext>
                  </a:extLst>
                </a:gridCol>
                <a:gridCol w="631794">
                  <a:extLst>
                    <a:ext uri="{9D8B030D-6E8A-4147-A177-3AD203B41FA5}">
                      <a16:colId xmlns:a16="http://schemas.microsoft.com/office/drawing/2014/main" val="897935976"/>
                    </a:ext>
                  </a:extLst>
                </a:gridCol>
                <a:gridCol w="1008016">
                  <a:extLst>
                    <a:ext uri="{9D8B030D-6E8A-4147-A177-3AD203B41FA5}">
                      <a16:colId xmlns:a16="http://schemas.microsoft.com/office/drawing/2014/main" val="172483296"/>
                    </a:ext>
                  </a:extLst>
                </a:gridCol>
                <a:gridCol w="1008016">
                  <a:extLst>
                    <a:ext uri="{9D8B030D-6E8A-4147-A177-3AD203B41FA5}">
                      <a16:colId xmlns:a16="http://schemas.microsoft.com/office/drawing/2014/main" val="3387370656"/>
                    </a:ext>
                  </a:extLst>
                </a:gridCol>
                <a:gridCol w="282815">
                  <a:extLst>
                    <a:ext uri="{9D8B030D-6E8A-4147-A177-3AD203B41FA5}">
                      <a16:colId xmlns:a16="http://schemas.microsoft.com/office/drawing/2014/main" val="1857641530"/>
                    </a:ext>
                  </a:extLst>
                </a:gridCol>
              </a:tblGrid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74538326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23889820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130.000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437998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130.000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84219610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719.925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868807250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719.925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060875455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384.390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44327102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384.390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04020463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602.751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533273613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602.751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98133634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3.006.000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30678554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3.006.000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3299708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31.000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68294757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31.000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02747859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508.416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39045522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508.416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832102854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268.590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3336936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268.590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98033939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71.496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56644654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71.496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66906890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524.300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63112962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524.300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536619137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310.000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98404841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310.000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034205068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1.866.000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943873146"/>
                  </a:ext>
                </a:extLst>
              </a:tr>
              <a:tr h="17584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1.866.000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7651060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3205871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791CE9C1-783F-4C3C-AB60-1085FFAEA8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287079"/>
            <a:ext cx="7772400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7E7A066-BC2A-4E11-8022-7E30A26CE27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06020974"/>
              </p:ext>
            </p:extLst>
          </p:nvPr>
        </p:nvGraphicFramePr>
        <p:xfrm>
          <a:off x="2296633" y="284420"/>
          <a:ext cx="4582632" cy="457200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16718">
                  <a:extLst>
                    <a:ext uri="{9D8B030D-6E8A-4147-A177-3AD203B41FA5}">
                      <a16:colId xmlns:a16="http://schemas.microsoft.com/office/drawing/2014/main" val="2998261915"/>
                    </a:ext>
                  </a:extLst>
                </a:gridCol>
                <a:gridCol w="1321612">
                  <a:extLst>
                    <a:ext uri="{9D8B030D-6E8A-4147-A177-3AD203B41FA5}">
                      <a16:colId xmlns:a16="http://schemas.microsoft.com/office/drawing/2014/main" val="2322182945"/>
                    </a:ext>
                  </a:extLst>
                </a:gridCol>
                <a:gridCol w="634738">
                  <a:extLst>
                    <a:ext uri="{9D8B030D-6E8A-4147-A177-3AD203B41FA5}">
                      <a16:colId xmlns:a16="http://schemas.microsoft.com/office/drawing/2014/main" val="410344491"/>
                    </a:ext>
                  </a:extLst>
                </a:gridCol>
                <a:gridCol w="1012715">
                  <a:extLst>
                    <a:ext uri="{9D8B030D-6E8A-4147-A177-3AD203B41FA5}">
                      <a16:colId xmlns:a16="http://schemas.microsoft.com/office/drawing/2014/main" val="3538905303"/>
                    </a:ext>
                  </a:extLst>
                </a:gridCol>
                <a:gridCol w="1012715">
                  <a:extLst>
                    <a:ext uri="{9D8B030D-6E8A-4147-A177-3AD203B41FA5}">
                      <a16:colId xmlns:a16="http://schemas.microsoft.com/office/drawing/2014/main" val="3841679567"/>
                    </a:ext>
                  </a:extLst>
                </a:gridCol>
                <a:gridCol w="284134">
                  <a:extLst>
                    <a:ext uri="{9D8B030D-6E8A-4147-A177-3AD203B41FA5}">
                      <a16:colId xmlns:a16="http://schemas.microsoft.com/office/drawing/2014/main" val="3629560458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1.433.892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6311321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1.433.892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9504444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77.454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0556634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77.454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945476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56.500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8169820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56.500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9536706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4.300.000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437713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4.300.000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6987827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1.236.000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989832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1.236.000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5177164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169.803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7466112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169.803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0732633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Beban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effectLst/>
                        </a:rPr>
                        <a:t>Sewa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2.700.000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3278746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2.700.000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771498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5.630.000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064163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5.630.000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06772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310909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99F02C8D-84C0-482D-8E1A-76717CCAE8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87079"/>
            <a:ext cx="7793665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760D19C-4251-4BB2-BE03-86BE097FACE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94760191"/>
              </p:ext>
            </p:extLst>
          </p:nvPr>
        </p:nvGraphicFramePr>
        <p:xfrm>
          <a:off x="2296633" y="284421"/>
          <a:ext cx="4571999" cy="4635823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299973">
                  <a:extLst>
                    <a:ext uri="{9D8B030D-6E8A-4147-A177-3AD203B41FA5}">
                      <a16:colId xmlns:a16="http://schemas.microsoft.com/office/drawing/2014/main" val="2064988711"/>
                    </a:ext>
                  </a:extLst>
                </a:gridCol>
                <a:gridCol w="1252445">
                  <a:extLst>
                    <a:ext uri="{9D8B030D-6E8A-4147-A177-3AD203B41FA5}">
                      <a16:colId xmlns:a16="http://schemas.microsoft.com/office/drawing/2014/main" val="1755431791"/>
                    </a:ext>
                  </a:extLst>
                </a:gridCol>
                <a:gridCol w="601864">
                  <a:extLst>
                    <a:ext uri="{9D8B030D-6E8A-4147-A177-3AD203B41FA5}">
                      <a16:colId xmlns:a16="http://schemas.microsoft.com/office/drawing/2014/main" val="2426709274"/>
                    </a:ext>
                  </a:extLst>
                </a:gridCol>
                <a:gridCol w="960164">
                  <a:extLst>
                    <a:ext uri="{9D8B030D-6E8A-4147-A177-3AD203B41FA5}">
                      <a16:colId xmlns:a16="http://schemas.microsoft.com/office/drawing/2014/main" val="281121462"/>
                    </a:ext>
                  </a:extLst>
                </a:gridCol>
                <a:gridCol w="960164">
                  <a:extLst>
                    <a:ext uri="{9D8B030D-6E8A-4147-A177-3AD203B41FA5}">
                      <a16:colId xmlns:a16="http://schemas.microsoft.com/office/drawing/2014/main" val="1843934645"/>
                    </a:ext>
                  </a:extLst>
                </a:gridCol>
                <a:gridCol w="497389">
                  <a:extLst>
                    <a:ext uri="{9D8B030D-6E8A-4147-A177-3AD203B41FA5}">
                      <a16:colId xmlns:a16="http://schemas.microsoft.com/office/drawing/2014/main" val="77330660"/>
                    </a:ext>
                  </a:extLst>
                </a:gridCol>
              </a:tblGrid>
              <a:tr h="110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620936246"/>
                  </a:ext>
                </a:extLst>
              </a:tr>
              <a:tr h="110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Jurnal Umum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554838447"/>
                  </a:ext>
                </a:extLst>
              </a:tr>
              <a:tr h="11071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Periode Agustus 2021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3318703564"/>
                  </a:ext>
                </a:extLst>
              </a:tr>
              <a:tr h="10289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341233384"/>
                  </a:ext>
                </a:extLst>
              </a:tr>
              <a:tr h="2661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TGL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Debit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396278752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Rp11.499.150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3354454557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3.525.999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4222754058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1.323.850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279715956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3.670.218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3872926179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Rp20.019.217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480922836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933.000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04540535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751.628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3667335572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1.684.628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729574310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804.000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3286441456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804.000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491939376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165.381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362948462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165.381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637570763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792.500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402849207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792.500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991689036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106.500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3902072389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106.500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736567418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760.638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880574530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760.638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919185258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2.602.000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2758054467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2.602.000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820566553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169.700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827831864"/>
                  </a:ext>
                </a:extLst>
              </a:tr>
              <a:tr h="17594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169.700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8743" marR="28743" marT="0" marB="0" anchor="b"/>
                </a:tc>
                <a:extLst>
                  <a:ext uri="{0D108BD9-81ED-4DB2-BD59-A6C34878D82A}">
                    <a16:rowId xmlns:a16="http://schemas.microsoft.com/office/drawing/2014/main" val="15792309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37854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8C7894DC-DD5F-46ED-BC75-CF9DEFA33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87079"/>
            <a:ext cx="7793665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FF73D14-D5AE-48AE-A6FF-1504BE98951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4837168"/>
              </p:ext>
            </p:extLst>
          </p:nvPr>
        </p:nvGraphicFramePr>
        <p:xfrm>
          <a:off x="2286000" y="284421"/>
          <a:ext cx="4593266" cy="457200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01367">
                  <a:extLst>
                    <a:ext uri="{9D8B030D-6E8A-4147-A177-3AD203B41FA5}">
                      <a16:colId xmlns:a16="http://schemas.microsoft.com/office/drawing/2014/main" val="4043153968"/>
                    </a:ext>
                  </a:extLst>
                </a:gridCol>
                <a:gridCol w="1258269">
                  <a:extLst>
                    <a:ext uri="{9D8B030D-6E8A-4147-A177-3AD203B41FA5}">
                      <a16:colId xmlns:a16="http://schemas.microsoft.com/office/drawing/2014/main" val="3067212686"/>
                    </a:ext>
                  </a:extLst>
                </a:gridCol>
                <a:gridCol w="604666">
                  <a:extLst>
                    <a:ext uri="{9D8B030D-6E8A-4147-A177-3AD203B41FA5}">
                      <a16:colId xmlns:a16="http://schemas.microsoft.com/office/drawing/2014/main" val="3026895482"/>
                    </a:ext>
                  </a:extLst>
                </a:gridCol>
                <a:gridCol w="964631">
                  <a:extLst>
                    <a:ext uri="{9D8B030D-6E8A-4147-A177-3AD203B41FA5}">
                      <a16:colId xmlns:a16="http://schemas.microsoft.com/office/drawing/2014/main" val="2142127121"/>
                    </a:ext>
                  </a:extLst>
                </a:gridCol>
                <a:gridCol w="964631">
                  <a:extLst>
                    <a:ext uri="{9D8B030D-6E8A-4147-A177-3AD203B41FA5}">
                      <a16:colId xmlns:a16="http://schemas.microsoft.com/office/drawing/2014/main" val="3000020177"/>
                    </a:ext>
                  </a:extLst>
                </a:gridCol>
                <a:gridCol w="499702">
                  <a:extLst>
                    <a:ext uri="{9D8B030D-6E8A-4147-A177-3AD203B41FA5}">
                      <a16:colId xmlns:a16="http://schemas.microsoft.com/office/drawing/2014/main" val="3367195747"/>
                    </a:ext>
                  </a:extLst>
                </a:gridCol>
              </a:tblGrid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878.921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229661934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878.921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407586687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2.686.000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110638463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2.686.000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248844773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290.500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2575638245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290.500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377028391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367.500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393770800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367.500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257750418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870.861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3031184686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870.861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17810663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706.500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320686908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706.500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3310745133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3028908141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4222437252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774.540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22566234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774.540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1234579604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420.000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4277812469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420.000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1422" marR="41422" marT="0" marB="0" anchor="b"/>
                </a:tc>
                <a:extLst>
                  <a:ext uri="{0D108BD9-81ED-4DB2-BD59-A6C34878D82A}">
                    <a16:rowId xmlns:a16="http://schemas.microsoft.com/office/drawing/2014/main" val="39600154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197900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C5EA883A-B6F7-4AEA-8AB3-4C4197BD5D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87079"/>
            <a:ext cx="7793665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293B746-9121-4C72-BF4A-C6304FDE2B2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7644846"/>
              </p:ext>
            </p:extLst>
          </p:nvPr>
        </p:nvGraphicFramePr>
        <p:xfrm>
          <a:off x="2296633" y="284421"/>
          <a:ext cx="4572001" cy="457200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299971">
                  <a:extLst>
                    <a:ext uri="{9D8B030D-6E8A-4147-A177-3AD203B41FA5}">
                      <a16:colId xmlns:a16="http://schemas.microsoft.com/office/drawing/2014/main" val="4224085360"/>
                    </a:ext>
                  </a:extLst>
                </a:gridCol>
                <a:gridCol w="1252446">
                  <a:extLst>
                    <a:ext uri="{9D8B030D-6E8A-4147-A177-3AD203B41FA5}">
                      <a16:colId xmlns:a16="http://schemas.microsoft.com/office/drawing/2014/main" val="2915158650"/>
                    </a:ext>
                  </a:extLst>
                </a:gridCol>
                <a:gridCol w="601867">
                  <a:extLst>
                    <a:ext uri="{9D8B030D-6E8A-4147-A177-3AD203B41FA5}">
                      <a16:colId xmlns:a16="http://schemas.microsoft.com/office/drawing/2014/main" val="2204062078"/>
                    </a:ext>
                  </a:extLst>
                </a:gridCol>
                <a:gridCol w="960164">
                  <a:extLst>
                    <a:ext uri="{9D8B030D-6E8A-4147-A177-3AD203B41FA5}">
                      <a16:colId xmlns:a16="http://schemas.microsoft.com/office/drawing/2014/main" val="3016576548"/>
                    </a:ext>
                  </a:extLst>
                </a:gridCol>
                <a:gridCol w="960164">
                  <a:extLst>
                    <a:ext uri="{9D8B030D-6E8A-4147-A177-3AD203B41FA5}">
                      <a16:colId xmlns:a16="http://schemas.microsoft.com/office/drawing/2014/main" val="1697574761"/>
                    </a:ext>
                  </a:extLst>
                </a:gridCol>
                <a:gridCol w="497389">
                  <a:extLst>
                    <a:ext uri="{9D8B030D-6E8A-4147-A177-3AD203B41FA5}">
                      <a16:colId xmlns:a16="http://schemas.microsoft.com/office/drawing/2014/main" val="79124395"/>
                    </a:ext>
                  </a:extLst>
                </a:gridCol>
              </a:tblGrid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133.062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24057683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133.062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328339048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3.145.000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2807020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3.145.000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22995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Angkut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4149001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39.000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265298573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1.913.770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96958201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1.913.770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2828561173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122.139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246544502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122.139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331851241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1.653.000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2397902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1.653.000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19530632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15.000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390716264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15.000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325463230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7.850.000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988371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7.850.000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299338326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72651735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358901417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580.000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95377532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580.000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54964210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718.939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26685807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718.939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203126362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373.000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637875170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373.000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42697503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814.000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824" marR="29824" marT="0" marB="0" anchor="b"/>
                </a:tc>
                <a:extLst>
                  <a:ext uri="{0D108BD9-81ED-4DB2-BD59-A6C34878D82A}">
                    <a16:rowId xmlns:a16="http://schemas.microsoft.com/office/drawing/2014/main" val="16242762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1150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C9430CB6-55EA-49EA-9EB6-1D08841F9E1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87079"/>
            <a:ext cx="7793665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888C509-E45F-451D-88F8-ECAC7C7C754C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25356"/>
              </p:ext>
            </p:extLst>
          </p:nvPr>
        </p:nvGraphicFramePr>
        <p:xfrm>
          <a:off x="2296633" y="284421"/>
          <a:ext cx="4582632" cy="4571997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300670">
                  <a:extLst>
                    <a:ext uri="{9D8B030D-6E8A-4147-A177-3AD203B41FA5}">
                      <a16:colId xmlns:a16="http://schemas.microsoft.com/office/drawing/2014/main" val="2381520722"/>
                    </a:ext>
                  </a:extLst>
                </a:gridCol>
                <a:gridCol w="1255357">
                  <a:extLst>
                    <a:ext uri="{9D8B030D-6E8A-4147-A177-3AD203B41FA5}">
                      <a16:colId xmlns:a16="http://schemas.microsoft.com/office/drawing/2014/main" val="1441268427"/>
                    </a:ext>
                  </a:extLst>
                </a:gridCol>
                <a:gridCol w="603264">
                  <a:extLst>
                    <a:ext uri="{9D8B030D-6E8A-4147-A177-3AD203B41FA5}">
                      <a16:colId xmlns:a16="http://schemas.microsoft.com/office/drawing/2014/main" val="3598012335"/>
                    </a:ext>
                  </a:extLst>
                </a:gridCol>
                <a:gridCol w="962398">
                  <a:extLst>
                    <a:ext uri="{9D8B030D-6E8A-4147-A177-3AD203B41FA5}">
                      <a16:colId xmlns:a16="http://schemas.microsoft.com/office/drawing/2014/main" val="194137834"/>
                    </a:ext>
                  </a:extLst>
                </a:gridCol>
                <a:gridCol w="962398">
                  <a:extLst>
                    <a:ext uri="{9D8B030D-6E8A-4147-A177-3AD203B41FA5}">
                      <a16:colId xmlns:a16="http://schemas.microsoft.com/office/drawing/2014/main" val="2093487954"/>
                    </a:ext>
                  </a:extLst>
                </a:gridCol>
                <a:gridCol w="498545">
                  <a:extLst>
                    <a:ext uri="{9D8B030D-6E8A-4147-A177-3AD203B41FA5}">
                      <a16:colId xmlns:a16="http://schemas.microsoft.com/office/drawing/2014/main" val="3726226112"/>
                    </a:ext>
                  </a:extLst>
                </a:gridCol>
              </a:tblGrid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814.000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566605218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1.550.000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009908004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1.550.000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093040312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406.000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3430629671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406.000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816028231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620.000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832732335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135.048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3220978533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755.048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09369412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658696131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1.100.000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404109609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4.206.000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89047488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4.206.000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3130871510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268.090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4216315653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268.090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585490576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234.348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910343874"/>
                  </a:ext>
                </a:extLst>
              </a:tr>
              <a:tr h="268941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234.348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4013592526"/>
                  </a:ext>
                </a:extLst>
              </a:tr>
              <a:tr h="26894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Rp60.225.782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Rp60.225.782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9038840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22445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4316237-1645-4759-B4D6-8158A0D38FF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04001772"/>
              </p:ext>
            </p:extLst>
          </p:nvPr>
        </p:nvGraphicFramePr>
        <p:xfrm>
          <a:off x="1382233" y="712381"/>
          <a:ext cx="6411432" cy="4087105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671253">
                  <a:extLst>
                    <a:ext uri="{9D8B030D-6E8A-4147-A177-3AD203B41FA5}">
                      <a16:colId xmlns:a16="http://schemas.microsoft.com/office/drawing/2014/main" val="3614978045"/>
                    </a:ext>
                  </a:extLst>
                </a:gridCol>
                <a:gridCol w="1134485">
                  <a:extLst>
                    <a:ext uri="{9D8B030D-6E8A-4147-A177-3AD203B41FA5}">
                      <a16:colId xmlns:a16="http://schemas.microsoft.com/office/drawing/2014/main" val="3821557863"/>
                    </a:ext>
                  </a:extLst>
                </a:gridCol>
                <a:gridCol w="1182967">
                  <a:extLst>
                    <a:ext uri="{9D8B030D-6E8A-4147-A177-3AD203B41FA5}">
                      <a16:colId xmlns:a16="http://schemas.microsoft.com/office/drawing/2014/main" val="3919493387"/>
                    </a:ext>
                  </a:extLst>
                </a:gridCol>
                <a:gridCol w="1182967">
                  <a:extLst>
                    <a:ext uri="{9D8B030D-6E8A-4147-A177-3AD203B41FA5}">
                      <a16:colId xmlns:a16="http://schemas.microsoft.com/office/drawing/2014/main" val="2881457847"/>
                    </a:ext>
                  </a:extLst>
                </a:gridCol>
                <a:gridCol w="1239760">
                  <a:extLst>
                    <a:ext uri="{9D8B030D-6E8A-4147-A177-3AD203B41FA5}">
                      <a16:colId xmlns:a16="http://schemas.microsoft.com/office/drawing/2014/main" val="313096795"/>
                    </a:ext>
                  </a:extLst>
                </a:gridCol>
              </a:tblGrid>
              <a:tr h="23489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3903993"/>
                  </a:ext>
                </a:extLst>
              </a:tr>
              <a:tr h="23489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Buku Besar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5424219"/>
                  </a:ext>
                </a:extLst>
              </a:tr>
              <a:tr h="234891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Periode Juni 2021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97068153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32711766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101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8173112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0387467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                        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Saldo awal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1.115.000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1.115.000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4869545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318.000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1.433.000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2200976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283.000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1.716.000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4759209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               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349.000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2.065.000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2953205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356.000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2.421.000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12397273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               6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   294.000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2.127.000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5683845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526.000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1.601.000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52818065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755.000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2.356.000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5216293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994.000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3.350.000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00908024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               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368.000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3.718.000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85708781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222.000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3.940.000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23922590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3.890.000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4717907"/>
                  </a:ext>
                </a:extLst>
              </a:tr>
              <a:tr h="21140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             11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238.000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4.128.000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10259473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EF77859E-0473-4BCB-9911-4048E0F6A40F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33584" y="344021"/>
            <a:ext cx="837089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Buku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Besar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1280852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A9FE27-9D8B-4DA7-8D4F-F23D5C73133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287079"/>
            <a:ext cx="7761767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6D283E18-94C4-4F3A-BA72-46B28F29BD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0403027"/>
              </p:ext>
            </p:extLst>
          </p:nvPr>
        </p:nvGraphicFramePr>
        <p:xfrm>
          <a:off x="2307265" y="284421"/>
          <a:ext cx="4561367" cy="4572004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189001">
                  <a:extLst>
                    <a:ext uri="{9D8B030D-6E8A-4147-A177-3AD203B41FA5}">
                      <a16:colId xmlns:a16="http://schemas.microsoft.com/office/drawing/2014/main" val="99501177"/>
                    </a:ext>
                  </a:extLst>
                </a:gridCol>
                <a:gridCol w="807122">
                  <a:extLst>
                    <a:ext uri="{9D8B030D-6E8A-4147-A177-3AD203B41FA5}">
                      <a16:colId xmlns:a16="http://schemas.microsoft.com/office/drawing/2014/main" val="2385862295"/>
                    </a:ext>
                  </a:extLst>
                </a:gridCol>
                <a:gridCol w="841613">
                  <a:extLst>
                    <a:ext uri="{9D8B030D-6E8A-4147-A177-3AD203B41FA5}">
                      <a16:colId xmlns:a16="http://schemas.microsoft.com/office/drawing/2014/main" val="967006324"/>
                    </a:ext>
                  </a:extLst>
                </a:gridCol>
                <a:gridCol w="841613">
                  <a:extLst>
                    <a:ext uri="{9D8B030D-6E8A-4147-A177-3AD203B41FA5}">
                      <a16:colId xmlns:a16="http://schemas.microsoft.com/office/drawing/2014/main" val="1197667858"/>
                    </a:ext>
                  </a:extLst>
                </a:gridCol>
                <a:gridCol w="882018">
                  <a:extLst>
                    <a:ext uri="{9D8B030D-6E8A-4147-A177-3AD203B41FA5}">
                      <a16:colId xmlns:a16="http://schemas.microsoft.com/office/drawing/2014/main" val="2761405117"/>
                    </a:ext>
                  </a:extLst>
                </a:gridCol>
              </a:tblGrid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415.000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4.543.000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3413119551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152.000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4.695.000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3660705704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12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200.000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4.495.000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3811530857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804.000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5.299.000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2360048109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816.000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6.115.000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2492271450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409.000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6.524.000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2619297488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6.474.000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2643319519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477.000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6.951.000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794519264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310.000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7.261.000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4085667958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296.000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7.557.000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2842201545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634.000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8.191.000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605884207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150.000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8.041.000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3683906572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284.000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7.757.000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241758155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Rp                         21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936.000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8.693.000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667843374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256.000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8.949.000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106738585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365.000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9.314.000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3560171160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22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382.000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9.696.000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5059533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138.000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9.834.000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838641069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9.784.000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4119386275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827.000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10.611.000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2467898479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414.000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11.025.000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104993006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790.000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11.815.000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623597330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179.000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11.994.000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790532268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1.029.850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10.964.150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092731705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239.000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11.203.150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996037120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231.000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11.434.150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509684103"/>
                  </a:ext>
                </a:extLst>
              </a:tr>
              <a:tr h="16334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30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400.000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11.034.150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1582464946"/>
                  </a:ext>
                </a:extLst>
              </a:tr>
              <a:tr h="1616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465.000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Rp 11.499.150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371" marR="49371" marT="0" marB="0" anchor="b"/>
                </a:tc>
                <a:extLst>
                  <a:ext uri="{0D108BD9-81ED-4DB2-BD59-A6C34878D82A}">
                    <a16:rowId xmlns:a16="http://schemas.microsoft.com/office/drawing/2014/main" val="2731577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8158124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6E0E87BF-28E6-47F9-8687-829BC9CD3F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276447"/>
            <a:ext cx="7772400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952483-9393-4B13-BE9D-1C02B3DC4BE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55374566"/>
              </p:ext>
            </p:extLst>
          </p:nvPr>
        </p:nvGraphicFramePr>
        <p:xfrm>
          <a:off x="2296633" y="295053"/>
          <a:ext cx="4572000" cy="4571991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191773">
                  <a:extLst>
                    <a:ext uri="{9D8B030D-6E8A-4147-A177-3AD203B41FA5}">
                      <a16:colId xmlns:a16="http://schemas.microsoft.com/office/drawing/2014/main" val="4099068280"/>
                    </a:ext>
                  </a:extLst>
                </a:gridCol>
                <a:gridCol w="809002">
                  <a:extLst>
                    <a:ext uri="{9D8B030D-6E8A-4147-A177-3AD203B41FA5}">
                      <a16:colId xmlns:a16="http://schemas.microsoft.com/office/drawing/2014/main" val="2461709498"/>
                    </a:ext>
                  </a:extLst>
                </a:gridCol>
                <a:gridCol w="843575">
                  <a:extLst>
                    <a:ext uri="{9D8B030D-6E8A-4147-A177-3AD203B41FA5}">
                      <a16:colId xmlns:a16="http://schemas.microsoft.com/office/drawing/2014/main" val="694960269"/>
                    </a:ext>
                  </a:extLst>
                </a:gridCol>
                <a:gridCol w="843575">
                  <a:extLst>
                    <a:ext uri="{9D8B030D-6E8A-4147-A177-3AD203B41FA5}">
                      <a16:colId xmlns:a16="http://schemas.microsoft.com/office/drawing/2014/main" val="164021846"/>
                    </a:ext>
                  </a:extLst>
                </a:gridCol>
                <a:gridCol w="884075">
                  <a:extLst>
                    <a:ext uri="{9D8B030D-6E8A-4147-A177-3AD203B41FA5}">
                      <a16:colId xmlns:a16="http://schemas.microsoft.com/office/drawing/2014/main" val="1982203011"/>
                    </a:ext>
                  </a:extLst>
                </a:gridCol>
              </a:tblGrid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 102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202355063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856837607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539.025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539.025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2067603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753.890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-Rp      214.865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83536164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2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325.704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110.839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2616614865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66.531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177.370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179090685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156.800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20.570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2783943057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199.593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220.163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551103992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526.000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746.163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351252344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Rp      681.208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1.427.371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396410116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21.846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1.449.217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2548843202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  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166.824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1.616.041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3019467702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365.500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1.250.541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153738710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749.715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2.000.256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4238754385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281.019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2.281.275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3004239782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126.964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2.408.239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3640082444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127.104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2.535.343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954716866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232.362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2.767.705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1627638286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19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361.500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2.406.205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256488649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659.849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3.066.054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3666454129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73.482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3.139.536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4063995143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156.500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2.983.036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1114862564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737.799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3.720.835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4159692047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204.558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3.925.393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158621985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298.893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4.224.286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3464960288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                 29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36.741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4.261.027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1082475981"/>
                  </a:ext>
                </a:extLst>
              </a:tr>
              <a:tr h="16933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735.028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Rp   3.525.999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1200" marR="51200" marT="0" marB="0" anchor="b"/>
                </a:tc>
                <a:extLst>
                  <a:ext uri="{0D108BD9-81ED-4DB2-BD59-A6C34878D82A}">
                    <a16:rowId xmlns:a16="http://schemas.microsoft.com/office/drawing/2014/main" val="7990717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7448417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5" name="Google Shape;525;p33"/>
          <p:cNvSpPr txBox="1">
            <a:spLocks noGrp="1"/>
          </p:cNvSpPr>
          <p:nvPr>
            <p:ph type="subTitle" idx="1"/>
          </p:nvPr>
        </p:nvSpPr>
        <p:spPr>
          <a:xfrm>
            <a:off x="713225" y="1764297"/>
            <a:ext cx="2782800" cy="9530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perkembangan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coffeshop</a:t>
            </a:r>
            <a:r>
              <a:rPr lang="en-US" dirty="0"/>
              <a:t> yang </a:t>
            </a:r>
            <a:r>
              <a:rPr lang="en-US" dirty="0" err="1"/>
              <a:t>dijalankan</a:t>
            </a:r>
            <a:endParaRPr dirty="0"/>
          </a:p>
        </p:txBody>
      </p:sp>
      <p:sp>
        <p:nvSpPr>
          <p:cNvPr id="527" name="Google Shape;527;p33"/>
          <p:cNvSpPr txBox="1">
            <a:spLocks noGrp="1"/>
          </p:cNvSpPr>
          <p:nvPr>
            <p:ph type="subTitle" idx="3"/>
          </p:nvPr>
        </p:nvSpPr>
        <p:spPr>
          <a:xfrm>
            <a:off x="4835075" y="1764297"/>
            <a:ext cx="2782800" cy="9530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Mencari kelebihan dan kekurangan dari bisnis coffeshop</a:t>
            </a:r>
            <a:endParaRPr dirty="0"/>
          </a:p>
        </p:txBody>
      </p:sp>
      <p:sp>
        <p:nvSpPr>
          <p:cNvPr id="529" name="Google Shape;529;p33"/>
          <p:cNvSpPr txBox="1">
            <a:spLocks noGrp="1"/>
          </p:cNvSpPr>
          <p:nvPr>
            <p:ph type="subTitle" idx="5"/>
          </p:nvPr>
        </p:nvSpPr>
        <p:spPr>
          <a:xfrm>
            <a:off x="713225" y="3431097"/>
            <a:ext cx="2782800" cy="9530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Mengetahui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coffeshop</a:t>
            </a:r>
            <a:r>
              <a:rPr lang="en-US" dirty="0"/>
              <a:t> </a:t>
            </a:r>
            <a:endParaRPr dirty="0"/>
          </a:p>
        </p:txBody>
      </p:sp>
      <p:sp>
        <p:nvSpPr>
          <p:cNvPr id="531" name="Google Shape;531;p33"/>
          <p:cNvSpPr txBox="1">
            <a:spLocks noGrp="1"/>
          </p:cNvSpPr>
          <p:nvPr>
            <p:ph type="subTitle" idx="7"/>
          </p:nvPr>
        </p:nvSpPr>
        <p:spPr>
          <a:xfrm>
            <a:off x="4571975" y="3431097"/>
            <a:ext cx="2782800" cy="953053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mengetahui</a:t>
            </a:r>
            <a:r>
              <a:rPr lang="en-US" dirty="0"/>
              <a:t>  strategi  yang  </a:t>
            </a:r>
            <a:r>
              <a:rPr lang="en-US" dirty="0" err="1"/>
              <a:t>perlu</a:t>
            </a:r>
            <a:r>
              <a:rPr lang="en-US" dirty="0"/>
              <a:t>  </a:t>
            </a:r>
            <a:r>
              <a:rPr lang="en-US" dirty="0" err="1"/>
              <a:t>dilakukan</a:t>
            </a:r>
            <a:r>
              <a:rPr lang="en-US" dirty="0"/>
              <a:t>  </a:t>
            </a:r>
            <a:r>
              <a:rPr lang="en-US" dirty="0" err="1"/>
              <a:t>untuk</a:t>
            </a:r>
            <a:r>
              <a:rPr lang="en-US" dirty="0"/>
              <a:t>  </a:t>
            </a:r>
            <a:r>
              <a:rPr lang="en-US" dirty="0" err="1"/>
              <a:t>meningkatkan</a:t>
            </a:r>
            <a:r>
              <a:rPr lang="en-US" dirty="0"/>
              <a:t>  </a:t>
            </a:r>
            <a:r>
              <a:rPr lang="en-US" dirty="0" err="1"/>
              <a:t>kinerja</a:t>
            </a:r>
            <a:r>
              <a:rPr lang="en-US" dirty="0"/>
              <a:t>  </a:t>
            </a:r>
            <a:r>
              <a:rPr lang="en-US" dirty="0" err="1"/>
              <a:t>coffeshop</a:t>
            </a:r>
            <a:r>
              <a:rPr lang="en-US" dirty="0"/>
              <a:t> </a:t>
            </a:r>
          </a:p>
        </p:txBody>
      </p:sp>
      <p:sp>
        <p:nvSpPr>
          <p:cNvPr id="532" name="Google Shape;532;p33"/>
          <p:cNvSpPr txBox="1">
            <a:spLocks noGrp="1"/>
          </p:cNvSpPr>
          <p:nvPr>
            <p:ph type="title" idx="8"/>
          </p:nvPr>
        </p:nvSpPr>
        <p:spPr>
          <a:xfrm>
            <a:off x="713220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533" name="Google Shape;533;p33"/>
          <p:cNvSpPr txBox="1">
            <a:spLocks noGrp="1"/>
          </p:cNvSpPr>
          <p:nvPr>
            <p:ph type="title" idx="9"/>
          </p:nvPr>
        </p:nvSpPr>
        <p:spPr>
          <a:xfrm>
            <a:off x="713220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534" name="Google Shape;534;p33"/>
          <p:cNvSpPr txBox="1">
            <a:spLocks noGrp="1"/>
          </p:cNvSpPr>
          <p:nvPr>
            <p:ph type="title" idx="13"/>
          </p:nvPr>
        </p:nvSpPr>
        <p:spPr>
          <a:xfrm>
            <a:off x="4835079" y="11771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535" name="Google Shape;535;p33"/>
          <p:cNvSpPr txBox="1">
            <a:spLocks noGrp="1"/>
          </p:cNvSpPr>
          <p:nvPr>
            <p:ph type="title" idx="14"/>
          </p:nvPr>
        </p:nvSpPr>
        <p:spPr>
          <a:xfrm>
            <a:off x="4835079" y="2843950"/>
            <a:ext cx="628500" cy="5277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04</a:t>
            </a:r>
            <a:endParaRPr/>
          </a:p>
        </p:txBody>
      </p:sp>
      <p:sp>
        <p:nvSpPr>
          <p:cNvPr id="536" name="Google Shape;536;p33"/>
          <p:cNvSpPr txBox="1">
            <a:spLocks noGrp="1"/>
          </p:cNvSpPr>
          <p:nvPr>
            <p:ph type="title" idx="15"/>
          </p:nvPr>
        </p:nvSpPr>
        <p:spPr>
          <a:xfrm>
            <a:off x="713225" y="539500"/>
            <a:ext cx="7717500" cy="4782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Tujuan Project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A937D978-24BC-4C46-A9F0-9E8FC34F8E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01749" y="276447"/>
            <a:ext cx="7761767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0C7B81C1-5ECD-4E23-9238-8DD89C2DD5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2846711"/>
              </p:ext>
            </p:extLst>
          </p:nvPr>
        </p:nvGraphicFramePr>
        <p:xfrm>
          <a:off x="1818167" y="284421"/>
          <a:ext cx="5507666" cy="4582632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435670">
                  <a:extLst>
                    <a:ext uri="{9D8B030D-6E8A-4147-A177-3AD203B41FA5}">
                      <a16:colId xmlns:a16="http://schemas.microsoft.com/office/drawing/2014/main" val="3242913591"/>
                    </a:ext>
                  </a:extLst>
                </a:gridCol>
                <a:gridCol w="974567">
                  <a:extLst>
                    <a:ext uri="{9D8B030D-6E8A-4147-A177-3AD203B41FA5}">
                      <a16:colId xmlns:a16="http://schemas.microsoft.com/office/drawing/2014/main" val="3114429537"/>
                    </a:ext>
                  </a:extLst>
                </a:gridCol>
                <a:gridCol w="1016214">
                  <a:extLst>
                    <a:ext uri="{9D8B030D-6E8A-4147-A177-3AD203B41FA5}">
                      <a16:colId xmlns:a16="http://schemas.microsoft.com/office/drawing/2014/main" val="2254440253"/>
                    </a:ext>
                  </a:extLst>
                </a:gridCol>
                <a:gridCol w="1016214">
                  <a:extLst>
                    <a:ext uri="{9D8B030D-6E8A-4147-A177-3AD203B41FA5}">
                      <a16:colId xmlns:a16="http://schemas.microsoft.com/office/drawing/2014/main" val="3210130549"/>
                    </a:ext>
                  </a:extLst>
                </a:gridCol>
                <a:gridCol w="1065001">
                  <a:extLst>
                    <a:ext uri="{9D8B030D-6E8A-4147-A177-3AD203B41FA5}">
                      <a16:colId xmlns:a16="http://schemas.microsoft.com/office/drawing/2014/main" val="108704840"/>
                    </a:ext>
                  </a:extLst>
                </a:gridCol>
              </a:tblGrid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Alat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              103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1392470231"/>
                  </a:ext>
                </a:extLst>
              </a:tr>
              <a:tr h="193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848823781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Peralatan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294.000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294.000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3373006843"/>
                  </a:ext>
                </a:extLst>
              </a:tr>
              <a:tr h="193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1.029.850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1.323.850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923466978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178540266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           111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2201047952"/>
                  </a:ext>
                </a:extLst>
              </a:tr>
              <a:tr h="193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1970689317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753.890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753.890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3567267233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156.800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910.690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74629333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960.690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2633879657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365.500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1.326.190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912208308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1.376.190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1786269240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747.500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2.123.690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2119246781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361.500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2.485.190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647484326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2.535.190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3615456683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735.028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3.270.218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3146914382"/>
                  </a:ext>
                </a:extLst>
              </a:tr>
              <a:tr h="193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   400.000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3.670.218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3447806673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2597942794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 err="1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            311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3077375143"/>
                  </a:ext>
                </a:extLst>
              </a:tr>
              <a:tr h="19393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2611438344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19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Prive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1.180.000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1.180.000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1470959931"/>
                  </a:ext>
                </a:extLst>
              </a:tr>
              <a:tr h="20112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25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500.000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1.680.000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367359530"/>
                  </a:ext>
                </a:extLst>
              </a:tr>
              <a:tr h="1939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30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495.000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2.175.000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0104" marR="60104" marT="0" marB="0" anchor="b"/>
                </a:tc>
                <a:extLst>
                  <a:ext uri="{0D108BD9-81ED-4DB2-BD59-A6C34878D82A}">
                    <a16:rowId xmlns:a16="http://schemas.microsoft.com/office/drawing/2014/main" val="27585207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619960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F7276C-B4D9-4F4F-8C85-B3AFBBC3A3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32E8CF4D-4134-4BF3-A5E8-95C56B532E8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46632656"/>
              </p:ext>
            </p:extLst>
          </p:nvPr>
        </p:nvGraphicFramePr>
        <p:xfrm>
          <a:off x="1371601" y="1190847"/>
          <a:ext cx="6422064" cy="274320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674024">
                  <a:extLst>
                    <a:ext uri="{9D8B030D-6E8A-4147-A177-3AD203B41FA5}">
                      <a16:colId xmlns:a16="http://schemas.microsoft.com/office/drawing/2014/main" val="2665787833"/>
                    </a:ext>
                  </a:extLst>
                </a:gridCol>
                <a:gridCol w="1136366">
                  <a:extLst>
                    <a:ext uri="{9D8B030D-6E8A-4147-A177-3AD203B41FA5}">
                      <a16:colId xmlns:a16="http://schemas.microsoft.com/office/drawing/2014/main" val="4106490974"/>
                    </a:ext>
                  </a:extLst>
                </a:gridCol>
                <a:gridCol w="1184929">
                  <a:extLst>
                    <a:ext uri="{9D8B030D-6E8A-4147-A177-3AD203B41FA5}">
                      <a16:colId xmlns:a16="http://schemas.microsoft.com/office/drawing/2014/main" val="1404408514"/>
                    </a:ext>
                  </a:extLst>
                </a:gridCol>
                <a:gridCol w="1184929">
                  <a:extLst>
                    <a:ext uri="{9D8B030D-6E8A-4147-A177-3AD203B41FA5}">
                      <a16:colId xmlns:a16="http://schemas.microsoft.com/office/drawing/2014/main" val="2363727416"/>
                    </a:ext>
                  </a:extLst>
                </a:gridCol>
                <a:gridCol w="1241816">
                  <a:extLst>
                    <a:ext uri="{9D8B030D-6E8A-4147-A177-3AD203B41FA5}">
                      <a16:colId xmlns:a16="http://schemas.microsoft.com/office/drawing/2014/main" val="747505125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Modal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301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7584298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581471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Modal Awal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1.654.025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14651533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4135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Modal Houger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302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79787398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06950525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Modal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Houger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1.180.000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1.180.000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6044964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500.000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1.680.000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49594420"/>
                  </a:ext>
                </a:extLst>
              </a:tr>
              <a:tr h="30480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495.000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2.175.000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1690200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1979572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CDFE4E5E-46FD-4D1B-9FCC-10F3F885F00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52E9A32-AEBD-4E65-A8B1-53447BB527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755932"/>
              </p:ext>
            </p:extLst>
          </p:nvPr>
        </p:nvGraphicFramePr>
        <p:xfrm>
          <a:off x="1850065" y="276447"/>
          <a:ext cx="5475766" cy="4582632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427355">
                  <a:extLst>
                    <a:ext uri="{9D8B030D-6E8A-4147-A177-3AD203B41FA5}">
                      <a16:colId xmlns:a16="http://schemas.microsoft.com/office/drawing/2014/main" val="4065833591"/>
                    </a:ext>
                  </a:extLst>
                </a:gridCol>
                <a:gridCol w="968922">
                  <a:extLst>
                    <a:ext uri="{9D8B030D-6E8A-4147-A177-3AD203B41FA5}">
                      <a16:colId xmlns:a16="http://schemas.microsoft.com/office/drawing/2014/main" val="2199162691"/>
                    </a:ext>
                  </a:extLst>
                </a:gridCol>
                <a:gridCol w="1010328">
                  <a:extLst>
                    <a:ext uri="{9D8B030D-6E8A-4147-A177-3AD203B41FA5}">
                      <a16:colId xmlns:a16="http://schemas.microsoft.com/office/drawing/2014/main" val="1979881652"/>
                    </a:ext>
                  </a:extLst>
                </a:gridCol>
                <a:gridCol w="1010328">
                  <a:extLst>
                    <a:ext uri="{9D8B030D-6E8A-4147-A177-3AD203B41FA5}">
                      <a16:colId xmlns:a16="http://schemas.microsoft.com/office/drawing/2014/main" val="3537937841"/>
                    </a:ext>
                  </a:extLst>
                </a:gridCol>
                <a:gridCol w="1058833">
                  <a:extLst>
                    <a:ext uri="{9D8B030D-6E8A-4147-A177-3AD203B41FA5}">
                      <a16:colId xmlns:a16="http://schemas.microsoft.com/office/drawing/2014/main" val="2992535148"/>
                    </a:ext>
                  </a:extLst>
                </a:gridCol>
              </a:tblGrid>
              <a:tr h="190943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0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           401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2729332724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1358668889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Pendapatan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318.000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318.000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1656878168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283.000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601.000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4246646260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325.704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926.704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383506120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349.000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1.275.704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225543623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356.000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1.631.704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21688282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66.531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1.698.235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20744890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199.593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1.897.828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413689232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755.000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2.652.828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1504401100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994.000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3.646.828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2634694913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7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681.208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4.328.036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1673681624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368.000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4.696.036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268465215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222.000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4.918.036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066575388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21.846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4.939.882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165759380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  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166.824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5.106.706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713070667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                      10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155.901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5.262.607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151099807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11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238.000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5.500.607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1033640879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415.000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5.915.607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339441907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152.000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6.067.607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1364132667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14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804.000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6.871.607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2122209425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749.715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7.621.322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542581812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816.000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8.437.322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309727092"/>
                  </a:ext>
                </a:extLst>
              </a:tr>
              <a:tr h="19094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409.000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8.846.322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600" marR="57600" marT="0" marB="0" anchor="b"/>
                </a:tc>
                <a:extLst>
                  <a:ext uri="{0D108BD9-81ED-4DB2-BD59-A6C34878D82A}">
                    <a16:rowId xmlns:a16="http://schemas.microsoft.com/office/drawing/2014/main" val="314254975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506772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E875D85E-94AC-4CDE-99A8-5F99CF53F18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F9EFDB9-B002-49C8-8DDE-EF16C537C33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369262"/>
              </p:ext>
            </p:extLst>
          </p:nvPr>
        </p:nvGraphicFramePr>
        <p:xfrm>
          <a:off x="1818167" y="284422"/>
          <a:ext cx="5507666" cy="457466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435671">
                  <a:extLst>
                    <a:ext uri="{9D8B030D-6E8A-4147-A177-3AD203B41FA5}">
                      <a16:colId xmlns:a16="http://schemas.microsoft.com/office/drawing/2014/main" val="2248510609"/>
                    </a:ext>
                  </a:extLst>
                </a:gridCol>
                <a:gridCol w="974565">
                  <a:extLst>
                    <a:ext uri="{9D8B030D-6E8A-4147-A177-3AD203B41FA5}">
                      <a16:colId xmlns:a16="http://schemas.microsoft.com/office/drawing/2014/main" val="3967181409"/>
                    </a:ext>
                  </a:extLst>
                </a:gridCol>
                <a:gridCol w="1016214">
                  <a:extLst>
                    <a:ext uri="{9D8B030D-6E8A-4147-A177-3AD203B41FA5}">
                      <a16:colId xmlns:a16="http://schemas.microsoft.com/office/drawing/2014/main" val="121645454"/>
                    </a:ext>
                  </a:extLst>
                </a:gridCol>
                <a:gridCol w="1016214">
                  <a:extLst>
                    <a:ext uri="{9D8B030D-6E8A-4147-A177-3AD203B41FA5}">
                      <a16:colId xmlns:a16="http://schemas.microsoft.com/office/drawing/2014/main" val="3321991156"/>
                    </a:ext>
                  </a:extLst>
                </a:gridCol>
                <a:gridCol w="1065002">
                  <a:extLst>
                    <a:ext uri="{9D8B030D-6E8A-4147-A177-3AD203B41FA5}">
                      <a16:colId xmlns:a16="http://schemas.microsoft.com/office/drawing/2014/main" val="2068691582"/>
                    </a:ext>
                  </a:extLst>
                </a:gridCol>
              </a:tblGrid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15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758.019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9.604.341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446555537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16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126.964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9.731.305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352568123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310.000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10.041.305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893404625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17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127.104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10.168.409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860845771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18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296.000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10.464.409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652588226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232.362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10.696.771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447043880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634.000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11.330.771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684763186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284.000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11.614.771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4285012113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936.000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12.550.771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562228767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256.000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12.806.771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084664648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659.849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13.466.620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751752486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365.000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13.831.620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97656149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382.000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14.213.620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126335632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73.482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14.287.102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68619546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138.000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14.425.102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879239823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24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737.799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15.162.901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205661757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827.000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15.989.901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452735174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                      25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204.558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16.194.459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464138955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414.000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16.608.459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504288958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790.000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17.398.459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757143852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179.000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17.577.459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2986645317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28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298.893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17.876.352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485183721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29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239.000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18.115.352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105901063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36.741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18.152.093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309255429"/>
                  </a:ext>
                </a:extLst>
              </a:tr>
              <a:tr h="17630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231.000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18.383.093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953802176"/>
                  </a:ext>
                </a:extLst>
              </a:tr>
              <a:tr h="1670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            30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465.000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18.871.692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3169" marR="53169" marT="0" marB="0" anchor="b"/>
                </a:tc>
                <a:extLst>
                  <a:ext uri="{0D108BD9-81ED-4DB2-BD59-A6C34878D82A}">
                    <a16:rowId xmlns:a16="http://schemas.microsoft.com/office/drawing/2014/main" val="397426865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744491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E288F763-2F34-4321-A0D1-1BA6CBCA5A7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8F77D3A-10D9-4D24-B137-4D01ED8EE71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4837046"/>
              </p:ext>
            </p:extLst>
          </p:nvPr>
        </p:nvGraphicFramePr>
        <p:xfrm>
          <a:off x="1382233" y="1658679"/>
          <a:ext cx="6411432" cy="228600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671253">
                  <a:extLst>
                    <a:ext uri="{9D8B030D-6E8A-4147-A177-3AD203B41FA5}">
                      <a16:colId xmlns:a16="http://schemas.microsoft.com/office/drawing/2014/main" val="2616336879"/>
                    </a:ext>
                  </a:extLst>
                </a:gridCol>
                <a:gridCol w="1134485">
                  <a:extLst>
                    <a:ext uri="{9D8B030D-6E8A-4147-A177-3AD203B41FA5}">
                      <a16:colId xmlns:a16="http://schemas.microsoft.com/office/drawing/2014/main" val="1562347140"/>
                    </a:ext>
                  </a:extLst>
                </a:gridCol>
                <a:gridCol w="1182967">
                  <a:extLst>
                    <a:ext uri="{9D8B030D-6E8A-4147-A177-3AD203B41FA5}">
                      <a16:colId xmlns:a16="http://schemas.microsoft.com/office/drawing/2014/main" val="332993426"/>
                    </a:ext>
                  </a:extLst>
                </a:gridCol>
                <a:gridCol w="1182967">
                  <a:extLst>
                    <a:ext uri="{9D8B030D-6E8A-4147-A177-3AD203B41FA5}">
                      <a16:colId xmlns:a16="http://schemas.microsoft.com/office/drawing/2014/main" val="1770301387"/>
                    </a:ext>
                  </a:extLst>
                </a:gridCol>
                <a:gridCol w="1239760">
                  <a:extLst>
                    <a:ext uri="{9D8B030D-6E8A-4147-A177-3AD203B41FA5}">
                      <a16:colId xmlns:a16="http://schemas.microsoft.com/office/drawing/2014/main" val="1698556671"/>
                    </a:ext>
                  </a:extLst>
                </a:gridCol>
              </a:tblGrid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Beban Transportasi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501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50281028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996491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                       24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   156.500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156.500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82557287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53095606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Beban Operasional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    502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96226090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3252459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200.000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200.000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1929203"/>
                  </a:ext>
                </a:extLst>
              </a:tr>
              <a:tr h="28575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150.000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   350.000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21444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7711096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529B073-0251-495D-994C-13DD2A2CF0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25BF866-6918-4C8B-AD24-D40C5959B55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9040487"/>
              </p:ext>
            </p:extLst>
          </p:nvPr>
        </p:nvGraphicFramePr>
        <p:xfrm>
          <a:off x="1828800" y="284421"/>
          <a:ext cx="5497033" cy="458262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17626">
                  <a:extLst>
                    <a:ext uri="{9D8B030D-6E8A-4147-A177-3AD203B41FA5}">
                      <a16:colId xmlns:a16="http://schemas.microsoft.com/office/drawing/2014/main" val="2877889910"/>
                    </a:ext>
                  </a:extLst>
                </a:gridCol>
                <a:gridCol w="1185704">
                  <a:extLst>
                    <a:ext uri="{9D8B030D-6E8A-4147-A177-3AD203B41FA5}">
                      <a16:colId xmlns:a16="http://schemas.microsoft.com/office/drawing/2014/main" val="3664181907"/>
                    </a:ext>
                  </a:extLst>
                </a:gridCol>
                <a:gridCol w="602447">
                  <a:extLst>
                    <a:ext uri="{9D8B030D-6E8A-4147-A177-3AD203B41FA5}">
                      <a16:colId xmlns:a16="http://schemas.microsoft.com/office/drawing/2014/main" val="1497752444"/>
                    </a:ext>
                  </a:extLst>
                </a:gridCol>
                <a:gridCol w="954842">
                  <a:extLst>
                    <a:ext uri="{9D8B030D-6E8A-4147-A177-3AD203B41FA5}">
                      <a16:colId xmlns:a16="http://schemas.microsoft.com/office/drawing/2014/main" val="431812133"/>
                    </a:ext>
                  </a:extLst>
                </a:gridCol>
                <a:gridCol w="954842">
                  <a:extLst>
                    <a:ext uri="{9D8B030D-6E8A-4147-A177-3AD203B41FA5}">
                      <a16:colId xmlns:a16="http://schemas.microsoft.com/office/drawing/2014/main" val="3084868344"/>
                    </a:ext>
                  </a:extLst>
                </a:gridCol>
                <a:gridCol w="881572">
                  <a:extLst>
                    <a:ext uri="{9D8B030D-6E8A-4147-A177-3AD203B41FA5}">
                      <a16:colId xmlns:a16="http://schemas.microsoft.com/office/drawing/2014/main" val="2492663382"/>
                    </a:ext>
                  </a:extLst>
                </a:gridCol>
              </a:tblGrid>
              <a:tr h="16411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2694216331"/>
                  </a:ext>
                </a:extLst>
              </a:tr>
              <a:tr h="16411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Buku Besar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1390522306"/>
                  </a:ext>
                </a:extLst>
              </a:tr>
              <a:tr h="164110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Periode Agustus 2021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3505900425"/>
                  </a:ext>
                </a:extLst>
              </a:tr>
              <a:tr h="146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166547538"/>
                  </a:ext>
                </a:extLst>
              </a:tr>
              <a:tr h="14630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1949533728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No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4121094879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11.499.150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11.499.150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2727768042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726.000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12.225.150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3584170536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461.000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12.686.150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270600823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283.000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12.969.150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2187284405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315.000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13.284.150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3782723974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189.000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13.473.150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2062379394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5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105.000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13.578.150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4217912963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588.000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14.166.150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2616574200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459.000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14.625.150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775749109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724.000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13.901.150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1976006540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13.851.150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1682563982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179.000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14.030.150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3617899415"/>
                  </a:ext>
                </a:extLst>
              </a:tr>
              <a:tr h="27126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204.000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14.234.150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180" marR="44180" marT="0" marB="0" anchor="b"/>
                </a:tc>
                <a:extLst>
                  <a:ext uri="{0D108BD9-81ED-4DB2-BD59-A6C34878D82A}">
                    <a16:rowId xmlns:a16="http://schemas.microsoft.com/office/drawing/2014/main" val="10108915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98799299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48975FFB-0686-412B-929B-5F77DB99A2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D70582B-DF81-42C4-99DF-3684D2BA25B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190473"/>
              </p:ext>
            </p:extLst>
          </p:nvPr>
        </p:nvGraphicFramePr>
        <p:xfrm>
          <a:off x="1839434" y="284421"/>
          <a:ext cx="5475766" cy="4574661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14076">
                  <a:extLst>
                    <a:ext uri="{9D8B030D-6E8A-4147-A177-3AD203B41FA5}">
                      <a16:colId xmlns:a16="http://schemas.microsoft.com/office/drawing/2014/main" val="705778565"/>
                    </a:ext>
                  </a:extLst>
                </a:gridCol>
                <a:gridCol w="1181116">
                  <a:extLst>
                    <a:ext uri="{9D8B030D-6E8A-4147-A177-3AD203B41FA5}">
                      <a16:colId xmlns:a16="http://schemas.microsoft.com/office/drawing/2014/main" val="3077007252"/>
                    </a:ext>
                  </a:extLst>
                </a:gridCol>
                <a:gridCol w="600116">
                  <a:extLst>
                    <a:ext uri="{9D8B030D-6E8A-4147-A177-3AD203B41FA5}">
                      <a16:colId xmlns:a16="http://schemas.microsoft.com/office/drawing/2014/main" val="4109708677"/>
                    </a:ext>
                  </a:extLst>
                </a:gridCol>
                <a:gridCol w="951148">
                  <a:extLst>
                    <a:ext uri="{9D8B030D-6E8A-4147-A177-3AD203B41FA5}">
                      <a16:colId xmlns:a16="http://schemas.microsoft.com/office/drawing/2014/main" val="577006565"/>
                    </a:ext>
                  </a:extLst>
                </a:gridCol>
                <a:gridCol w="951148">
                  <a:extLst>
                    <a:ext uri="{9D8B030D-6E8A-4147-A177-3AD203B41FA5}">
                      <a16:colId xmlns:a16="http://schemas.microsoft.com/office/drawing/2014/main" val="3338074736"/>
                    </a:ext>
                  </a:extLst>
                </a:gridCol>
                <a:gridCol w="878162">
                  <a:extLst>
                    <a:ext uri="{9D8B030D-6E8A-4147-A177-3AD203B41FA5}">
                      <a16:colId xmlns:a16="http://schemas.microsoft.com/office/drawing/2014/main" val="3455648049"/>
                    </a:ext>
                  </a:extLst>
                </a:gridCol>
              </a:tblGrid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385.000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14.619.150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3098229152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404.000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15.023.150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24706937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14.923.150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2448886541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10.000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14.913.150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91864537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23.000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14.890.150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195391091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1.844.000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16.734.150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3320997924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16.434.150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3320560788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19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   130.000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16.564.150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1031103953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23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3.006.000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19.570.150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219486743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29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310.000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19.260.150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1142520614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29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1.866.000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21.126.150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2781401080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31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4.300.000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16.826.150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4236030360"/>
                  </a:ext>
                </a:extLst>
              </a:tr>
              <a:tr h="35189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     31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1.236.000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18.062.150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7354" marR="57354" marT="0" marB="0" anchor="b"/>
                </a:tc>
                <a:extLst>
                  <a:ext uri="{0D108BD9-81ED-4DB2-BD59-A6C34878D82A}">
                    <a16:rowId xmlns:a16="http://schemas.microsoft.com/office/drawing/2014/main" val="95610887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4197443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F95B6552-CD91-4EEC-9899-CB15E7AF528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8B457CC-9995-44B4-89D2-280F9103CCD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25516292"/>
              </p:ext>
            </p:extLst>
          </p:nvPr>
        </p:nvGraphicFramePr>
        <p:xfrm>
          <a:off x="1850066" y="284421"/>
          <a:ext cx="5465134" cy="4574661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12300">
                  <a:extLst>
                    <a:ext uri="{9D8B030D-6E8A-4147-A177-3AD203B41FA5}">
                      <a16:colId xmlns:a16="http://schemas.microsoft.com/office/drawing/2014/main" val="3406974860"/>
                    </a:ext>
                  </a:extLst>
                </a:gridCol>
                <a:gridCol w="1178822">
                  <a:extLst>
                    <a:ext uri="{9D8B030D-6E8A-4147-A177-3AD203B41FA5}">
                      <a16:colId xmlns:a16="http://schemas.microsoft.com/office/drawing/2014/main" val="1213782239"/>
                    </a:ext>
                  </a:extLst>
                </a:gridCol>
                <a:gridCol w="598951">
                  <a:extLst>
                    <a:ext uri="{9D8B030D-6E8A-4147-A177-3AD203B41FA5}">
                      <a16:colId xmlns:a16="http://schemas.microsoft.com/office/drawing/2014/main" val="666944998"/>
                    </a:ext>
                  </a:extLst>
                </a:gridCol>
                <a:gridCol w="949302">
                  <a:extLst>
                    <a:ext uri="{9D8B030D-6E8A-4147-A177-3AD203B41FA5}">
                      <a16:colId xmlns:a16="http://schemas.microsoft.com/office/drawing/2014/main" val="2990677025"/>
                    </a:ext>
                  </a:extLst>
                </a:gridCol>
                <a:gridCol w="949302">
                  <a:extLst>
                    <a:ext uri="{9D8B030D-6E8A-4147-A177-3AD203B41FA5}">
                      <a16:colId xmlns:a16="http://schemas.microsoft.com/office/drawing/2014/main" val="557485707"/>
                    </a:ext>
                  </a:extLst>
                </a:gridCol>
                <a:gridCol w="876457">
                  <a:extLst>
                    <a:ext uri="{9D8B030D-6E8A-4147-A177-3AD203B41FA5}">
                      <a16:colId xmlns:a16="http://schemas.microsoft.com/office/drawing/2014/main" val="3774748153"/>
                    </a:ext>
                  </a:extLst>
                </a:gridCol>
              </a:tblGrid>
              <a:tr h="1408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191813884"/>
                  </a:ext>
                </a:extLst>
              </a:tr>
              <a:tr h="26109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47828430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3.525.999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3.525.999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3414670684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765.514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4.291.513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3449191185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646.443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4.937.956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851546901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28.600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4.966.556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4018249246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43.692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5.010.248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333398785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240.306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5.250.554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682100921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5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   111.216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5.361.770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276963560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50.643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5.412.413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422581832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156.800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5.255.613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3181419584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1.360.970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3.894.643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136404006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211.990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3.682.653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865305988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696.093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4.378.746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3837976533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27.200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4.405.946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1170668607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35.000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4.440.946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2061974270"/>
                  </a:ext>
                </a:extLst>
              </a:tr>
              <a:tr h="27818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367.500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4.073.446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080" marR="45080" marT="0" marB="0" anchor="b"/>
                </a:tc>
                <a:extLst>
                  <a:ext uri="{0D108BD9-81ED-4DB2-BD59-A6C34878D82A}">
                    <a16:rowId xmlns:a16="http://schemas.microsoft.com/office/drawing/2014/main" val="11982002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95812314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7CDC8D-30D3-4BDB-A48B-E9AF860B8FF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BDB6D07-CD37-4EB0-BE91-FA4D6C017C2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8240103"/>
              </p:ext>
            </p:extLst>
          </p:nvPr>
        </p:nvGraphicFramePr>
        <p:xfrm>
          <a:off x="2285999" y="276447"/>
          <a:ext cx="4582633" cy="4585915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764984">
                  <a:extLst>
                    <a:ext uri="{9D8B030D-6E8A-4147-A177-3AD203B41FA5}">
                      <a16:colId xmlns:a16="http://schemas.microsoft.com/office/drawing/2014/main" val="1511203671"/>
                    </a:ext>
                  </a:extLst>
                </a:gridCol>
                <a:gridCol w="988468">
                  <a:extLst>
                    <a:ext uri="{9D8B030D-6E8A-4147-A177-3AD203B41FA5}">
                      <a16:colId xmlns:a16="http://schemas.microsoft.com/office/drawing/2014/main" val="1656312968"/>
                    </a:ext>
                  </a:extLst>
                </a:gridCol>
                <a:gridCol w="502233">
                  <a:extLst>
                    <a:ext uri="{9D8B030D-6E8A-4147-A177-3AD203B41FA5}">
                      <a16:colId xmlns:a16="http://schemas.microsoft.com/office/drawing/2014/main" val="3302614251"/>
                    </a:ext>
                  </a:extLst>
                </a:gridCol>
                <a:gridCol w="796010">
                  <a:extLst>
                    <a:ext uri="{9D8B030D-6E8A-4147-A177-3AD203B41FA5}">
                      <a16:colId xmlns:a16="http://schemas.microsoft.com/office/drawing/2014/main" val="1971980248"/>
                    </a:ext>
                  </a:extLst>
                </a:gridCol>
                <a:gridCol w="796010">
                  <a:extLst>
                    <a:ext uri="{9D8B030D-6E8A-4147-A177-3AD203B41FA5}">
                      <a16:colId xmlns:a16="http://schemas.microsoft.com/office/drawing/2014/main" val="4180770822"/>
                    </a:ext>
                  </a:extLst>
                </a:gridCol>
                <a:gridCol w="734928">
                  <a:extLst>
                    <a:ext uri="{9D8B030D-6E8A-4147-A177-3AD203B41FA5}">
                      <a16:colId xmlns:a16="http://schemas.microsoft.com/office/drawing/2014/main" val="1015165942"/>
                    </a:ext>
                  </a:extLst>
                </a:gridCol>
              </a:tblGrid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349.536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4.422.982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009066999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665.310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5.088.292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956244213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186.500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4.901.792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937704903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156.894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5.058.686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333715251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527.984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5.586.670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683295900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310.300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5.276.370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291804531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706.500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4.569.870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235094061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36.000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4.533.870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098714743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61.800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4.595.670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919328540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719.925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5.315.595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866717547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384.390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4.931.205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524817418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602.751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5.533.956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117389666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31.000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5.564.956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571659164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508.416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6.073.372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877910854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268.590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5.804.782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170506474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27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71.496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5.876.278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801997439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29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524.300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5.351.978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179235355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30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1.433.892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6.785.870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194871401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31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77.454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6.863.324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285276718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31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56.500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6.806.824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191595424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31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169.803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6.976.627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147573872"/>
                  </a:ext>
                </a:extLst>
              </a:tr>
              <a:tr h="20348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31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2.700.000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4.276.627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121118893"/>
                  </a:ext>
                </a:extLst>
              </a:tr>
              <a:tr h="10587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6742430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9928995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95B972C4-9E00-47A5-A4CE-AD0BD0B9041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B41D31B3-2C21-42E7-9B3E-DB74F856D2D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5287320"/>
              </p:ext>
            </p:extLst>
          </p:nvPr>
        </p:nvGraphicFramePr>
        <p:xfrm>
          <a:off x="1839434" y="276447"/>
          <a:ext cx="5486400" cy="464252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15852">
                  <a:extLst>
                    <a:ext uri="{9D8B030D-6E8A-4147-A177-3AD203B41FA5}">
                      <a16:colId xmlns:a16="http://schemas.microsoft.com/office/drawing/2014/main" val="2869477494"/>
                    </a:ext>
                  </a:extLst>
                </a:gridCol>
                <a:gridCol w="1183409">
                  <a:extLst>
                    <a:ext uri="{9D8B030D-6E8A-4147-A177-3AD203B41FA5}">
                      <a16:colId xmlns:a16="http://schemas.microsoft.com/office/drawing/2014/main" val="1273667646"/>
                    </a:ext>
                  </a:extLst>
                </a:gridCol>
                <a:gridCol w="601280">
                  <a:extLst>
                    <a:ext uri="{9D8B030D-6E8A-4147-A177-3AD203B41FA5}">
                      <a16:colId xmlns:a16="http://schemas.microsoft.com/office/drawing/2014/main" val="2820618653"/>
                    </a:ext>
                  </a:extLst>
                </a:gridCol>
                <a:gridCol w="952996">
                  <a:extLst>
                    <a:ext uri="{9D8B030D-6E8A-4147-A177-3AD203B41FA5}">
                      <a16:colId xmlns:a16="http://schemas.microsoft.com/office/drawing/2014/main" val="1054076431"/>
                    </a:ext>
                  </a:extLst>
                </a:gridCol>
                <a:gridCol w="952996">
                  <a:extLst>
                    <a:ext uri="{9D8B030D-6E8A-4147-A177-3AD203B41FA5}">
                      <a16:colId xmlns:a16="http://schemas.microsoft.com/office/drawing/2014/main" val="66036777"/>
                    </a:ext>
                  </a:extLst>
                </a:gridCol>
                <a:gridCol w="879867">
                  <a:extLst>
                    <a:ext uri="{9D8B030D-6E8A-4147-A177-3AD203B41FA5}">
                      <a16:colId xmlns:a16="http://schemas.microsoft.com/office/drawing/2014/main" val="281049060"/>
                    </a:ext>
                  </a:extLst>
                </a:gridCol>
              </a:tblGrid>
              <a:tr h="114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Peralatan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3211319117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312010797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Peralatan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1.323.850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1.323.850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008617352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Peralatan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724.000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2.047.850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116925990"/>
                  </a:ext>
                </a:extLst>
              </a:tr>
              <a:tr h="11431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786935185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4065633623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2574201382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3.670.218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3.670.218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14609957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50.000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3.720.218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2800100608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156.800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3.877.018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273777481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1.360.970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5.237.988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3175069965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211.990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5.449.978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2795189381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367.500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5.817.478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513576318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11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10.000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5.827.478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3483674180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13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186.500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6.013.978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997760752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310.300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6.324.278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141594270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16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706.500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7.030.778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323815406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22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384.390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7.415.168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112691562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26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268.590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7.683.758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3226219476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29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524.300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8.208.058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2767462434"/>
                  </a:ext>
                </a:extLst>
              </a:tr>
              <a:tr h="22957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     29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310.000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8.518.058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8006" marR="38006" marT="0" marB="0" anchor="b"/>
                </a:tc>
                <a:extLst>
                  <a:ext uri="{0D108BD9-81ED-4DB2-BD59-A6C34878D82A}">
                    <a16:rowId xmlns:a16="http://schemas.microsoft.com/office/drawing/2014/main" val="1928899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7206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" name="Google Shape;542;p34"/>
          <p:cNvSpPr txBox="1">
            <a:spLocks noGrp="1"/>
          </p:cNvSpPr>
          <p:nvPr>
            <p:ph type="subTitle" idx="1"/>
          </p:nvPr>
        </p:nvSpPr>
        <p:spPr>
          <a:xfrm>
            <a:off x="969750" y="1511325"/>
            <a:ext cx="7204500" cy="14784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Profil</a:t>
            </a:r>
            <a:r>
              <a:rPr lang="en-US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Perusahaan </a:t>
            </a:r>
            <a:endParaRPr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D3E73CD6-1A2E-4438-B162-F469C1AEA93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CD031D5-31F2-4C87-A53F-480A7A04D47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8429996"/>
              </p:ext>
            </p:extLst>
          </p:nvPr>
        </p:nvGraphicFramePr>
        <p:xfrm>
          <a:off x="1392865" y="1201479"/>
          <a:ext cx="6400801" cy="3064473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068493">
                  <a:extLst>
                    <a:ext uri="{9D8B030D-6E8A-4147-A177-3AD203B41FA5}">
                      <a16:colId xmlns:a16="http://schemas.microsoft.com/office/drawing/2014/main" val="1410864299"/>
                    </a:ext>
                  </a:extLst>
                </a:gridCol>
                <a:gridCol w="1380644">
                  <a:extLst>
                    <a:ext uri="{9D8B030D-6E8A-4147-A177-3AD203B41FA5}">
                      <a16:colId xmlns:a16="http://schemas.microsoft.com/office/drawing/2014/main" val="4124020531"/>
                    </a:ext>
                  </a:extLst>
                </a:gridCol>
                <a:gridCol w="701495">
                  <a:extLst>
                    <a:ext uri="{9D8B030D-6E8A-4147-A177-3AD203B41FA5}">
                      <a16:colId xmlns:a16="http://schemas.microsoft.com/office/drawing/2014/main" val="2805908546"/>
                    </a:ext>
                  </a:extLst>
                </a:gridCol>
                <a:gridCol w="1111829">
                  <a:extLst>
                    <a:ext uri="{9D8B030D-6E8A-4147-A177-3AD203B41FA5}">
                      <a16:colId xmlns:a16="http://schemas.microsoft.com/office/drawing/2014/main" val="1127559008"/>
                    </a:ext>
                  </a:extLst>
                </a:gridCol>
                <a:gridCol w="1111829">
                  <a:extLst>
                    <a:ext uri="{9D8B030D-6E8A-4147-A177-3AD203B41FA5}">
                      <a16:colId xmlns:a16="http://schemas.microsoft.com/office/drawing/2014/main" val="3016033420"/>
                    </a:ext>
                  </a:extLst>
                </a:gridCol>
                <a:gridCol w="1026511">
                  <a:extLst>
                    <a:ext uri="{9D8B030D-6E8A-4147-A177-3AD203B41FA5}">
                      <a16:colId xmlns:a16="http://schemas.microsoft.com/office/drawing/2014/main" val="2674608678"/>
                    </a:ext>
                  </a:extLst>
                </a:gridCol>
              </a:tblGrid>
              <a:tr h="220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Prive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78824791"/>
                  </a:ext>
                </a:extLst>
              </a:tr>
              <a:tr h="220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63334667"/>
                  </a:ext>
                </a:extLst>
              </a:tr>
              <a:tr h="40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           31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5.630.000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5.630.000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67653704"/>
                  </a:ext>
                </a:extLst>
              </a:tr>
              <a:tr h="220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85398666"/>
                  </a:ext>
                </a:extLst>
              </a:tr>
              <a:tr h="22093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Modal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7543001"/>
                  </a:ext>
                </a:extLst>
              </a:tr>
              <a:tr h="220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9179796"/>
                  </a:ext>
                </a:extLst>
              </a:tr>
              <a:tr h="40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            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Modal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20.019.217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20.019.217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91848778"/>
                  </a:ext>
                </a:extLst>
              </a:tr>
              <a:tr h="40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            2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Modal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1.491.514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21.510.731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30761755"/>
                  </a:ext>
                </a:extLst>
              </a:tr>
              <a:tr h="4096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          31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Modal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5.630.000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27.140.731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6871128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684297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6969B6F8-0FA3-46C9-B477-892E2DCB21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F72783CD-FE74-4B68-BB9C-D970A2A368C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86643416"/>
              </p:ext>
            </p:extLst>
          </p:nvPr>
        </p:nvGraphicFramePr>
        <p:xfrm>
          <a:off x="2285999" y="284421"/>
          <a:ext cx="4593265" cy="4577963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766758">
                  <a:extLst>
                    <a:ext uri="{9D8B030D-6E8A-4147-A177-3AD203B41FA5}">
                      <a16:colId xmlns:a16="http://schemas.microsoft.com/office/drawing/2014/main" val="2774935821"/>
                    </a:ext>
                  </a:extLst>
                </a:gridCol>
                <a:gridCol w="990761">
                  <a:extLst>
                    <a:ext uri="{9D8B030D-6E8A-4147-A177-3AD203B41FA5}">
                      <a16:colId xmlns:a16="http://schemas.microsoft.com/office/drawing/2014/main" val="2965275977"/>
                    </a:ext>
                  </a:extLst>
                </a:gridCol>
                <a:gridCol w="503399">
                  <a:extLst>
                    <a:ext uri="{9D8B030D-6E8A-4147-A177-3AD203B41FA5}">
                      <a16:colId xmlns:a16="http://schemas.microsoft.com/office/drawing/2014/main" val="3572820337"/>
                    </a:ext>
                  </a:extLst>
                </a:gridCol>
                <a:gridCol w="797857">
                  <a:extLst>
                    <a:ext uri="{9D8B030D-6E8A-4147-A177-3AD203B41FA5}">
                      <a16:colId xmlns:a16="http://schemas.microsoft.com/office/drawing/2014/main" val="2164434971"/>
                    </a:ext>
                  </a:extLst>
                </a:gridCol>
                <a:gridCol w="797857">
                  <a:extLst>
                    <a:ext uri="{9D8B030D-6E8A-4147-A177-3AD203B41FA5}">
                      <a16:colId xmlns:a16="http://schemas.microsoft.com/office/drawing/2014/main" val="1208089206"/>
                    </a:ext>
                  </a:extLst>
                </a:gridCol>
                <a:gridCol w="736633">
                  <a:extLst>
                    <a:ext uri="{9D8B030D-6E8A-4147-A177-3AD203B41FA5}">
                      <a16:colId xmlns:a16="http://schemas.microsoft.com/office/drawing/2014/main" val="2507503029"/>
                    </a:ext>
                  </a:extLst>
                </a:gridCol>
              </a:tblGrid>
              <a:tr h="10586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924886651"/>
                  </a:ext>
                </a:extLst>
              </a:tr>
              <a:tr h="19627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920491151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646.443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646.443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144482185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28.600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675.043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248998091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43.692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718.735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494263552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461.000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1.179.735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092158639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283.000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1.462.735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842817669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315.000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1.777.735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444875774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240.306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2.018.041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814720977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4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189.000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2.207.041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811133918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105.000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2.312.041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58260978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5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111.216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2.423.257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906318751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ID" sz="7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588.000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3.011.257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247571399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459.000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3.470.257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038357737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50.643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3.520.900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2825553005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179.000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3.699.900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717115053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8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204.000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3.903.900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893164179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696.093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4.599.993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4292308307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27.200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4.627.193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1196621776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 9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35.000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4.662.193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07200361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385.000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5.047.193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25022018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349.536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5.396.729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480739532"/>
                  </a:ext>
                </a:extLst>
              </a:tr>
              <a:tr h="2034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11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404.000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Rp   5.800.729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080" marR="33080" marT="0" marB="0" anchor="b"/>
                </a:tc>
                <a:extLst>
                  <a:ext uri="{0D108BD9-81ED-4DB2-BD59-A6C34878D82A}">
                    <a16:rowId xmlns:a16="http://schemas.microsoft.com/office/drawing/2014/main" val="37977236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3220265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5C0A3AFE-B938-45B9-9650-34CAC9A52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6F1F34-9A46-4B30-8916-9783917C5A3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03016789"/>
              </p:ext>
            </p:extLst>
          </p:nvPr>
        </p:nvGraphicFramePr>
        <p:xfrm>
          <a:off x="2286000" y="276448"/>
          <a:ext cx="4572000" cy="4582639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763209">
                  <a:extLst>
                    <a:ext uri="{9D8B030D-6E8A-4147-A177-3AD203B41FA5}">
                      <a16:colId xmlns:a16="http://schemas.microsoft.com/office/drawing/2014/main" val="3044427925"/>
                    </a:ext>
                  </a:extLst>
                </a:gridCol>
                <a:gridCol w="986175">
                  <a:extLst>
                    <a:ext uri="{9D8B030D-6E8A-4147-A177-3AD203B41FA5}">
                      <a16:colId xmlns:a16="http://schemas.microsoft.com/office/drawing/2014/main" val="2993743346"/>
                    </a:ext>
                  </a:extLst>
                </a:gridCol>
                <a:gridCol w="501067">
                  <a:extLst>
                    <a:ext uri="{9D8B030D-6E8A-4147-A177-3AD203B41FA5}">
                      <a16:colId xmlns:a16="http://schemas.microsoft.com/office/drawing/2014/main" val="3474709040"/>
                    </a:ext>
                  </a:extLst>
                </a:gridCol>
                <a:gridCol w="794163">
                  <a:extLst>
                    <a:ext uri="{9D8B030D-6E8A-4147-A177-3AD203B41FA5}">
                      <a16:colId xmlns:a16="http://schemas.microsoft.com/office/drawing/2014/main" val="691949164"/>
                    </a:ext>
                  </a:extLst>
                </a:gridCol>
                <a:gridCol w="794163">
                  <a:extLst>
                    <a:ext uri="{9D8B030D-6E8A-4147-A177-3AD203B41FA5}">
                      <a16:colId xmlns:a16="http://schemas.microsoft.com/office/drawing/2014/main" val="4015646338"/>
                    </a:ext>
                  </a:extLst>
                </a:gridCol>
                <a:gridCol w="733223">
                  <a:extLst>
                    <a:ext uri="{9D8B030D-6E8A-4147-A177-3AD203B41FA5}">
                      <a16:colId xmlns:a16="http://schemas.microsoft.com/office/drawing/2014/main" val="91556613"/>
                    </a:ext>
                  </a:extLst>
                </a:gridCol>
              </a:tblGrid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12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665.310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6.466.039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686713246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13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156.894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6.622.933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405361474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16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527.984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7.150.917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615359816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16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61.800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7.212.717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210506300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16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1.844.000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9.056.717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880153366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19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130.000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9.186.717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721571280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20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719.925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9.906.642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499310237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23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602.751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10.509.393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354847493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23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3.006.000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13.515.393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3179037739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23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31.000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13.546.393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825775713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26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508.416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14.054.809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232067999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27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</a:t>
                      </a:r>
                      <a:r>
                        <a:rPr lang="en-ID" sz="8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71.496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14.126.305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4085346696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29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1.866.000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15.992.305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3391242024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30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1.433.892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17.426.197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2200648295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31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  77.454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17.503.651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3142967218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31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1.236.000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18.739.651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1843557288"/>
                  </a:ext>
                </a:extLst>
              </a:tr>
              <a:tr h="26956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             31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   Pendapatan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>
                          <a:solidFill>
                            <a:schemeClr val="tx1"/>
                          </a:solidFill>
                          <a:effectLst/>
                        </a:rPr>
                        <a:t> Rp      169.803 </a:t>
                      </a:r>
                      <a:endParaRPr lang="en-US" sz="8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800" dirty="0">
                          <a:solidFill>
                            <a:schemeClr val="tx1"/>
                          </a:solidFill>
                          <a:effectLst/>
                        </a:rPr>
                        <a:t> Rp 18.909.454 </a:t>
                      </a:r>
                      <a:endParaRPr lang="en-US" sz="8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859" marR="43859" marT="0" marB="0" anchor="b"/>
                </a:tc>
                <a:extLst>
                  <a:ext uri="{0D108BD9-81ED-4DB2-BD59-A6C34878D82A}">
                    <a16:rowId xmlns:a16="http://schemas.microsoft.com/office/drawing/2014/main" val="40767910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44905866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6A70C62-5B02-4A1C-9AFE-BB7C21E716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CF67378-BCD3-4A64-86D2-46BA4E5C14E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77652313"/>
              </p:ext>
            </p:extLst>
          </p:nvPr>
        </p:nvGraphicFramePr>
        <p:xfrm>
          <a:off x="1828799" y="284422"/>
          <a:ext cx="5497034" cy="4574658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17626">
                  <a:extLst>
                    <a:ext uri="{9D8B030D-6E8A-4147-A177-3AD203B41FA5}">
                      <a16:colId xmlns:a16="http://schemas.microsoft.com/office/drawing/2014/main" val="4149472533"/>
                    </a:ext>
                  </a:extLst>
                </a:gridCol>
                <a:gridCol w="1185702">
                  <a:extLst>
                    <a:ext uri="{9D8B030D-6E8A-4147-A177-3AD203B41FA5}">
                      <a16:colId xmlns:a16="http://schemas.microsoft.com/office/drawing/2014/main" val="1768432165"/>
                    </a:ext>
                  </a:extLst>
                </a:gridCol>
                <a:gridCol w="602447">
                  <a:extLst>
                    <a:ext uri="{9D8B030D-6E8A-4147-A177-3AD203B41FA5}">
                      <a16:colId xmlns:a16="http://schemas.microsoft.com/office/drawing/2014/main" val="1887225237"/>
                    </a:ext>
                  </a:extLst>
                </a:gridCol>
                <a:gridCol w="954843">
                  <a:extLst>
                    <a:ext uri="{9D8B030D-6E8A-4147-A177-3AD203B41FA5}">
                      <a16:colId xmlns:a16="http://schemas.microsoft.com/office/drawing/2014/main" val="3407177127"/>
                    </a:ext>
                  </a:extLst>
                </a:gridCol>
                <a:gridCol w="954843">
                  <a:extLst>
                    <a:ext uri="{9D8B030D-6E8A-4147-A177-3AD203B41FA5}">
                      <a16:colId xmlns:a16="http://schemas.microsoft.com/office/drawing/2014/main" val="1838853460"/>
                    </a:ext>
                  </a:extLst>
                </a:gridCol>
                <a:gridCol w="881573">
                  <a:extLst>
                    <a:ext uri="{9D8B030D-6E8A-4147-A177-3AD203B41FA5}">
                      <a16:colId xmlns:a16="http://schemas.microsoft.com/office/drawing/2014/main" val="3262343653"/>
                    </a:ext>
                  </a:extLst>
                </a:gridCol>
              </a:tblGrid>
              <a:tr h="166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Beban Operasional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724730704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3323341346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           11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Beban Operasional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23.000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23.000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3197893708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           19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Beban Operasional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323.000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2675025162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           31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Beban Operasional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56.500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379.500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542360974"/>
                  </a:ext>
                </a:extLst>
              </a:tr>
              <a:tr h="166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2424036613"/>
                  </a:ext>
                </a:extLst>
              </a:tr>
              <a:tr h="166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Beban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Gaji</a:t>
                      </a: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2875980297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543685270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           11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Beban Gaji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2910719010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           31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Beban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Gaji</a:t>
                      </a: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4.300.000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4.400.000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505627219"/>
                  </a:ext>
                </a:extLst>
              </a:tr>
              <a:tr h="166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1151546395"/>
                  </a:ext>
                </a:extLst>
              </a:tr>
              <a:tr h="166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Beban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Angkut</a:t>
                      </a: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1733054163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483824701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           16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Beban Angkut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  36.000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    36.000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2079198778"/>
                  </a:ext>
                </a:extLst>
              </a:tr>
              <a:tr h="16699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3459972570"/>
                  </a:ext>
                </a:extLst>
              </a:tr>
              <a:tr h="16699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Beban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Sewa</a:t>
                      </a: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1517231093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4084683409"/>
                  </a:ext>
                </a:extLst>
              </a:tr>
              <a:tr h="3096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           31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Beban Sewa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2.700.000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  2.700.000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0462" marR="50462" marT="0" marB="0" anchor="b"/>
                </a:tc>
                <a:extLst>
                  <a:ext uri="{0D108BD9-81ED-4DB2-BD59-A6C34878D82A}">
                    <a16:rowId xmlns:a16="http://schemas.microsoft.com/office/drawing/2014/main" val="3501225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401908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9355D490-304B-402E-9CF5-9BE536BDE3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0CBD830-E9B9-4624-B536-ABAA23B90EF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2382405"/>
              </p:ext>
            </p:extLst>
          </p:nvPr>
        </p:nvGraphicFramePr>
        <p:xfrm>
          <a:off x="2296633" y="284422"/>
          <a:ext cx="4571999" cy="459063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768827">
                  <a:extLst>
                    <a:ext uri="{9D8B030D-6E8A-4147-A177-3AD203B41FA5}">
                      <a16:colId xmlns:a16="http://schemas.microsoft.com/office/drawing/2014/main" val="3166382085"/>
                    </a:ext>
                  </a:extLst>
                </a:gridCol>
                <a:gridCol w="962657">
                  <a:extLst>
                    <a:ext uri="{9D8B030D-6E8A-4147-A177-3AD203B41FA5}">
                      <a16:colId xmlns:a16="http://schemas.microsoft.com/office/drawing/2014/main" val="3348015969"/>
                    </a:ext>
                  </a:extLst>
                </a:gridCol>
                <a:gridCol w="473587">
                  <a:extLst>
                    <a:ext uri="{9D8B030D-6E8A-4147-A177-3AD203B41FA5}">
                      <a16:colId xmlns:a16="http://schemas.microsoft.com/office/drawing/2014/main" val="1421617782"/>
                    </a:ext>
                  </a:extLst>
                </a:gridCol>
                <a:gridCol w="799800">
                  <a:extLst>
                    <a:ext uri="{9D8B030D-6E8A-4147-A177-3AD203B41FA5}">
                      <a16:colId xmlns:a16="http://schemas.microsoft.com/office/drawing/2014/main" val="79184370"/>
                    </a:ext>
                  </a:extLst>
                </a:gridCol>
                <a:gridCol w="799800">
                  <a:extLst>
                    <a:ext uri="{9D8B030D-6E8A-4147-A177-3AD203B41FA5}">
                      <a16:colId xmlns:a16="http://schemas.microsoft.com/office/drawing/2014/main" val="1599690815"/>
                    </a:ext>
                  </a:extLst>
                </a:gridCol>
                <a:gridCol w="767328">
                  <a:extLst>
                    <a:ext uri="{9D8B030D-6E8A-4147-A177-3AD203B41FA5}">
                      <a16:colId xmlns:a16="http://schemas.microsoft.com/office/drawing/2014/main" val="1325480807"/>
                    </a:ext>
                  </a:extLst>
                </a:gridCol>
              </a:tblGrid>
              <a:tr h="11755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2568313681"/>
                  </a:ext>
                </a:extLst>
              </a:tr>
              <a:tr h="11755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Buku Besar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3524232053"/>
                  </a:ext>
                </a:extLst>
              </a:tr>
              <a:tr h="117554">
                <a:tc gridSpan="5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Periode September 2021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4272537415"/>
                  </a:ext>
                </a:extLst>
              </a:tr>
              <a:tr h="105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2075744279"/>
                  </a:ext>
                </a:extLst>
              </a:tr>
              <a:tr h="10515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Kas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3359261754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879789621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11.499.150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11.499.150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265600299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933.000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12.432.150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316435615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804.000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11.628.150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2412597731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2.602.000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14.230.150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2222409090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2.686.000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16.916.150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844352757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100.000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16.816.150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3581344277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420.000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17.236.150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2124393891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3.145.000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20.381.150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686537995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39.000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20.342.150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703982038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1.653.000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21.995.150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560830591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15.000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21.980.150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3769513315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7.850.000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14.130.150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080942059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150.000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13.980.150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618003828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580.000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14.560.150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221179424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373.000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14.933.150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2859889671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814.000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14.119.150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2464071277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  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1.550.000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12.569.150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217223030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406.000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12.975.150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835452657"/>
                  </a:ext>
                </a:extLst>
              </a:tr>
              <a:tr h="20098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135.048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Rp 13.110.198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3262" marR="33262" marT="0" marB="0" anchor="b"/>
                </a:tc>
                <a:extLst>
                  <a:ext uri="{0D108BD9-81ED-4DB2-BD59-A6C34878D82A}">
                    <a16:rowId xmlns:a16="http://schemas.microsoft.com/office/drawing/2014/main" val="136783744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55932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83AC8B21-C479-4CC6-858F-7D56B881083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2381" y="276447"/>
            <a:ext cx="7751135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939E777-104B-4849-B029-BC987747B1D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997226"/>
              </p:ext>
            </p:extLst>
          </p:nvPr>
        </p:nvGraphicFramePr>
        <p:xfrm>
          <a:off x="1371601" y="723013"/>
          <a:ext cx="6411432" cy="4153024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078146">
                  <a:extLst>
                    <a:ext uri="{9D8B030D-6E8A-4147-A177-3AD203B41FA5}">
                      <a16:colId xmlns:a16="http://schemas.microsoft.com/office/drawing/2014/main" val="1417057826"/>
                    </a:ext>
                  </a:extLst>
                </a:gridCol>
                <a:gridCol w="1349959">
                  <a:extLst>
                    <a:ext uri="{9D8B030D-6E8A-4147-A177-3AD203B41FA5}">
                      <a16:colId xmlns:a16="http://schemas.microsoft.com/office/drawing/2014/main" val="1534191271"/>
                    </a:ext>
                  </a:extLst>
                </a:gridCol>
                <a:gridCol w="664122">
                  <a:extLst>
                    <a:ext uri="{9D8B030D-6E8A-4147-A177-3AD203B41FA5}">
                      <a16:colId xmlns:a16="http://schemas.microsoft.com/office/drawing/2014/main" val="2717119144"/>
                    </a:ext>
                  </a:extLst>
                </a:gridCol>
                <a:gridCol w="1121580">
                  <a:extLst>
                    <a:ext uri="{9D8B030D-6E8A-4147-A177-3AD203B41FA5}">
                      <a16:colId xmlns:a16="http://schemas.microsoft.com/office/drawing/2014/main" val="2105059842"/>
                    </a:ext>
                  </a:extLst>
                </a:gridCol>
                <a:gridCol w="1121580">
                  <a:extLst>
                    <a:ext uri="{9D8B030D-6E8A-4147-A177-3AD203B41FA5}">
                      <a16:colId xmlns:a16="http://schemas.microsoft.com/office/drawing/2014/main" val="1548461308"/>
                    </a:ext>
                  </a:extLst>
                </a:gridCol>
                <a:gridCol w="1076045">
                  <a:extLst>
                    <a:ext uri="{9D8B030D-6E8A-4147-A177-3AD203B41FA5}">
                      <a16:colId xmlns:a16="http://schemas.microsoft.com/office/drawing/2014/main" val="72735422"/>
                    </a:ext>
                  </a:extLst>
                </a:gridCol>
              </a:tblGrid>
              <a:tr h="30568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Bank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1063094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0269860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3.525.999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3.525.999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52326431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751.628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4.277.627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02896276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165.381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4.443.008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1007282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792.500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3.650.508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6818330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6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106.500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3.544.008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7639902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Bank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solidFill>
                            <a:schemeClr val="tx1"/>
                          </a:solidFill>
                          <a:effectLst/>
                        </a:rPr>
                        <a:t> Rp      760.638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4.304.646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6825782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169.700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4.134.946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57105910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878.921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5.013.867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12999673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290.500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4.723.367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35066772"/>
                  </a:ext>
                </a:extLst>
              </a:tr>
              <a:tr h="30568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>
                          <a:solidFill>
                            <a:schemeClr val="tx1"/>
                          </a:solidFill>
                          <a:effectLst/>
                        </a:rPr>
                        <a:t> Rp      367.500 </a:t>
                      </a:r>
                      <a:endParaRPr lang="en-US" sz="11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100" dirty="0">
                          <a:solidFill>
                            <a:schemeClr val="tx1"/>
                          </a:solidFill>
                          <a:effectLst/>
                        </a:rPr>
                        <a:t> Rp   4.355.867 </a:t>
                      </a:r>
                      <a:endParaRPr lang="en-US" sz="11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21708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0996299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68A0B28-6573-464A-9B53-0A59D7C9DE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E637551C-F3F6-4DF4-9513-5013F3F456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790976"/>
              </p:ext>
            </p:extLst>
          </p:nvPr>
        </p:nvGraphicFramePr>
        <p:xfrm>
          <a:off x="1392865" y="276447"/>
          <a:ext cx="6390168" cy="4590605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074570">
                  <a:extLst>
                    <a:ext uri="{9D8B030D-6E8A-4147-A177-3AD203B41FA5}">
                      <a16:colId xmlns:a16="http://schemas.microsoft.com/office/drawing/2014/main" val="3149398381"/>
                    </a:ext>
                  </a:extLst>
                </a:gridCol>
                <a:gridCol w="1345481">
                  <a:extLst>
                    <a:ext uri="{9D8B030D-6E8A-4147-A177-3AD203B41FA5}">
                      <a16:colId xmlns:a16="http://schemas.microsoft.com/office/drawing/2014/main" val="666078514"/>
                    </a:ext>
                  </a:extLst>
                </a:gridCol>
                <a:gridCol w="661919">
                  <a:extLst>
                    <a:ext uri="{9D8B030D-6E8A-4147-A177-3AD203B41FA5}">
                      <a16:colId xmlns:a16="http://schemas.microsoft.com/office/drawing/2014/main" val="3701724810"/>
                    </a:ext>
                  </a:extLst>
                </a:gridCol>
                <a:gridCol w="1117861">
                  <a:extLst>
                    <a:ext uri="{9D8B030D-6E8A-4147-A177-3AD203B41FA5}">
                      <a16:colId xmlns:a16="http://schemas.microsoft.com/office/drawing/2014/main" val="1694671605"/>
                    </a:ext>
                  </a:extLst>
                </a:gridCol>
                <a:gridCol w="1117861">
                  <a:extLst>
                    <a:ext uri="{9D8B030D-6E8A-4147-A177-3AD203B41FA5}">
                      <a16:colId xmlns:a16="http://schemas.microsoft.com/office/drawing/2014/main" val="3381504705"/>
                    </a:ext>
                  </a:extLst>
                </a:gridCol>
                <a:gridCol w="1072476">
                  <a:extLst>
                    <a:ext uri="{9D8B030D-6E8A-4147-A177-3AD203B41FA5}">
                      <a16:colId xmlns:a16="http://schemas.microsoft.com/office/drawing/2014/main" val="584037286"/>
                    </a:ext>
                  </a:extLst>
                </a:gridCol>
              </a:tblGrid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870.861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5.226.728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41792992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706.500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4.520.228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6266867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774.540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5.294.768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78310597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133.062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5.427.830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2723028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1.913.770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3.514.060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93689028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122.139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3.636.199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20875250"/>
                  </a:ext>
                </a:extLst>
              </a:tr>
              <a:tr h="518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7.850.000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11.486.199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633879"/>
                  </a:ext>
                </a:extLst>
              </a:tr>
              <a:tr h="518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718.939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12.205.138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34878739"/>
                  </a:ext>
                </a:extLst>
              </a:tr>
              <a:tr h="518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620.000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12.825.138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0659566"/>
                  </a:ext>
                </a:extLst>
              </a:tr>
              <a:tr h="51846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1.100.000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11.725.138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02024935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  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4.206.000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7.519.138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98035283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 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268.090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7.251.048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28889612"/>
                  </a:ext>
                </a:extLst>
              </a:tr>
              <a:tr h="27963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234.348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>
                          <a:solidFill>
                            <a:schemeClr val="tx1"/>
                          </a:solidFill>
                          <a:effectLst/>
                        </a:rPr>
                        <a:t> Rp   7.485.396 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3133463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78852015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A0C3C3AE-1A11-418E-9253-0EFF75FFEC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28C8C9A3-AD5E-4923-B1E0-FD66D669C9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0013688"/>
              </p:ext>
            </p:extLst>
          </p:nvPr>
        </p:nvGraphicFramePr>
        <p:xfrm>
          <a:off x="1382233" y="295053"/>
          <a:ext cx="6400800" cy="4553388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076358">
                  <a:extLst>
                    <a:ext uri="{9D8B030D-6E8A-4147-A177-3AD203B41FA5}">
                      <a16:colId xmlns:a16="http://schemas.microsoft.com/office/drawing/2014/main" val="3424709636"/>
                    </a:ext>
                  </a:extLst>
                </a:gridCol>
                <a:gridCol w="1347720">
                  <a:extLst>
                    <a:ext uri="{9D8B030D-6E8A-4147-A177-3AD203B41FA5}">
                      <a16:colId xmlns:a16="http://schemas.microsoft.com/office/drawing/2014/main" val="2196611219"/>
                    </a:ext>
                  </a:extLst>
                </a:gridCol>
                <a:gridCol w="663020">
                  <a:extLst>
                    <a:ext uri="{9D8B030D-6E8A-4147-A177-3AD203B41FA5}">
                      <a16:colId xmlns:a16="http://schemas.microsoft.com/office/drawing/2014/main" val="1079844432"/>
                    </a:ext>
                  </a:extLst>
                </a:gridCol>
                <a:gridCol w="1119721">
                  <a:extLst>
                    <a:ext uri="{9D8B030D-6E8A-4147-A177-3AD203B41FA5}">
                      <a16:colId xmlns:a16="http://schemas.microsoft.com/office/drawing/2014/main" val="4287454609"/>
                    </a:ext>
                  </a:extLst>
                </a:gridCol>
                <a:gridCol w="1119721">
                  <a:extLst>
                    <a:ext uri="{9D8B030D-6E8A-4147-A177-3AD203B41FA5}">
                      <a16:colId xmlns:a16="http://schemas.microsoft.com/office/drawing/2014/main" val="2023068841"/>
                    </a:ext>
                  </a:extLst>
                </a:gridCol>
                <a:gridCol w="1074260">
                  <a:extLst>
                    <a:ext uri="{9D8B030D-6E8A-4147-A177-3AD203B41FA5}">
                      <a16:colId xmlns:a16="http://schemas.microsoft.com/office/drawing/2014/main" val="1650655513"/>
                    </a:ext>
                  </a:extLst>
                </a:gridCol>
              </a:tblGrid>
              <a:tr h="252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Peralatan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81875050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09137918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1.323.850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1.323.850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54273801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290.500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1.614.350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9561361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56238367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Perlengkapan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15848911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37658828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3.670.218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3.670.218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43196958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804.000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4.474.218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5498283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4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792.500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5.266.718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526850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 dirty="0" err="1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169.700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5.436.418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7313749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15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367.500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5.803.918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0066731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706.500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6.510.418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400122360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22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1.913.770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8.424.188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79084413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  15.000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8.439.188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64157032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814.000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9.253.188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11359713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   268.090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50">
                          <a:solidFill>
                            <a:schemeClr val="tx1"/>
                          </a:solidFill>
                          <a:effectLst/>
                        </a:rPr>
                        <a:t> Rp   9.521.278 </a:t>
                      </a: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1831530"/>
                  </a:ext>
                </a:extLst>
              </a:tr>
              <a:tr h="25296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5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846184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60765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5F971A1-3A00-451A-9C75-27AC3865D20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498400"/>
              </p:ext>
            </p:extLst>
          </p:nvPr>
        </p:nvGraphicFramePr>
        <p:xfrm>
          <a:off x="1371601" y="1212111"/>
          <a:ext cx="6422064" cy="3024365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079934">
                  <a:extLst>
                    <a:ext uri="{9D8B030D-6E8A-4147-A177-3AD203B41FA5}">
                      <a16:colId xmlns:a16="http://schemas.microsoft.com/office/drawing/2014/main" val="2164998273"/>
                    </a:ext>
                  </a:extLst>
                </a:gridCol>
                <a:gridCol w="1352198">
                  <a:extLst>
                    <a:ext uri="{9D8B030D-6E8A-4147-A177-3AD203B41FA5}">
                      <a16:colId xmlns:a16="http://schemas.microsoft.com/office/drawing/2014/main" val="2123183023"/>
                    </a:ext>
                  </a:extLst>
                </a:gridCol>
                <a:gridCol w="665223">
                  <a:extLst>
                    <a:ext uri="{9D8B030D-6E8A-4147-A177-3AD203B41FA5}">
                      <a16:colId xmlns:a16="http://schemas.microsoft.com/office/drawing/2014/main" val="3667455231"/>
                    </a:ext>
                  </a:extLst>
                </a:gridCol>
                <a:gridCol w="1123440">
                  <a:extLst>
                    <a:ext uri="{9D8B030D-6E8A-4147-A177-3AD203B41FA5}">
                      <a16:colId xmlns:a16="http://schemas.microsoft.com/office/drawing/2014/main" val="4255996858"/>
                    </a:ext>
                  </a:extLst>
                </a:gridCol>
                <a:gridCol w="1123440">
                  <a:extLst>
                    <a:ext uri="{9D8B030D-6E8A-4147-A177-3AD203B41FA5}">
                      <a16:colId xmlns:a16="http://schemas.microsoft.com/office/drawing/2014/main" val="32055386"/>
                    </a:ext>
                  </a:extLst>
                </a:gridCol>
                <a:gridCol w="1077829">
                  <a:extLst>
                    <a:ext uri="{9D8B030D-6E8A-4147-A177-3AD203B41FA5}">
                      <a16:colId xmlns:a16="http://schemas.microsoft.com/office/drawing/2014/main" val="3666028354"/>
                    </a:ext>
                  </a:extLst>
                </a:gridCol>
              </a:tblGrid>
              <a:tr h="30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Prive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03693978"/>
                  </a:ext>
                </a:extLst>
              </a:tr>
              <a:tr h="308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2521972"/>
                  </a:ext>
                </a:extLst>
              </a:tr>
              <a:tr h="3086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4.206.000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4.206.000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75881466"/>
                  </a:ext>
                </a:extLst>
              </a:tr>
              <a:tr h="30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55181708"/>
                  </a:ext>
                </a:extLst>
              </a:tr>
              <a:tr h="30862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Modal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8857483"/>
                  </a:ext>
                </a:extLst>
              </a:tr>
              <a:tr h="3086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No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78873434"/>
                  </a:ext>
                </a:extLst>
              </a:tr>
              <a:tr h="57220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20.019.217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20.019.217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165196984"/>
                  </a:ext>
                </a:extLst>
              </a:tr>
              <a:tr h="308623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1.684.628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21.703.845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517854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01334846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1D632BB4-42C1-420D-9041-44AEEE807FA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3EA14389-ECA1-4862-989F-C047A8BE3A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5206428"/>
              </p:ext>
            </p:extLst>
          </p:nvPr>
        </p:nvGraphicFramePr>
        <p:xfrm>
          <a:off x="1839434" y="276447"/>
          <a:ext cx="5475767" cy="4572004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20804">
                  <a:extLst>
                    <a:ext uri="{9D8B030D-6E8A-4147-A177-3AD203B41FA5}">
                      <a16:colId xmlns:a16="http://schemas.microsoft.com/office/drawing/2014/main" val="517764402"/>
                    </a:ext>
                  </a:extLst>
                </a:gridCol>
                <a:gridCol w="1152950">
                  <a:extLst>
                    <a:ext uri="{9D8B030D-6E8A-4147-A177-3AD203B41FA5}">
                      <a16:colId xmlns:a16="http://schemas.microsoft.com/office/drawing/2014/main" val="3607704332"/>
                    </a:ext>
                  </a:extLst>
                </a:gridCol>
                <a:gridCol w="567202">
                  <a:extLst>
                    <a:ext uri="{9D8B030D-6E8A-4147-A177-3AD203B41FA5}">
                      <a16:colId xmlns:a16="http://schemas.microsoft.com/office/drawing/2014/main" val="1033324461"/>
                    </a:ext>
                  </a:extLst>
                </a:gridCol>
                <a:gridCol w="957900">
                  <a:extLst>
                    <a:ext uri="{9D8B030D-6E8A-4147-A177-3AD203B41FA5}">
                      <a16:colId xmlns:a16="http://schemas.microsoft.com/office/drawing/2014/main" val="3770935607"/>
                    </a:ext>
                  </a:extLst>
                </a:gridCol>
                <a:gridCol w="957900">
                  <a:extLst>
                    <a:ext uri="{9D8B030D-6E8A-4147-A177-3AD203B41FA5}">
                      <a16:colId xmlns:a16="http://schemas.microsoft.com/office/drawing/2014/main" val="958546313"/>
                    </a:ext>
                  </a:extLst>
                </a:gridCol>
                <a:gridCol w="919011">
                  <a:extLst>
                    <a:ext uri="{9D8B030D-6E8A-4147-A177-3AD203B41FA5}">
                      <a16:colId xmlns:a16="http://schemas.microsoft.com/office/drawing/2014/main" val="1324966269"/>
                    </a:ext>
                  </a:extLst>
                </a:gridCol>
              </a:tblGrid>
              <a:tr h="16513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Pendapatan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2596431980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689551492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165.381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165.381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3749675264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760.638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926.019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891377171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2.602.000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3.528.019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3024352931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878.921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4.406.940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1078912367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13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2.686.000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7.092.940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1925141956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17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870.861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7.963.801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3192565993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774.540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8.738.341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2041793802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420.000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9.158.341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3819733343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133.062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9.291.403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1978614391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900" dirty="0" err="1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3.145.000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12.436.403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2923013726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24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122.139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12.558.542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2604889336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25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1.653.000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14.211.542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1078768470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580.000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14.791.542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982677931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718.939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15.510.481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2602909052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27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373.000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15.883.481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2539714619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406.000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16.289.481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1390553497"/>
                  </a:ext>
                </a:extLst>
              </a:tr>
              <a:tr h="30617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755.048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17.044.529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499177426"/>
                  </a:ext>
                </a:extLst>
              </a:tr>
              <a:tr h="16513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  Pendapatan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>
                          <a:solidFill>
                            <a:schemeClr val="tx1"/>
                          </a:solidFill>
                          <a:effectLst/>
                        </a:rPr>
                        <a:t> Rp      234.348 </a:t>
                      </a:r>
                      <a:endParaRPr lang="en-US" sz="9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900" dirty="0">
                          <a:solidFill>
                            <a:schemeClr val="tx1"/>
                          </a:solidFill>
                          <a:effectLst/>
                        </a:rPr>
                        <a:t> Rp 17.278.877 </a:t>
                      </a:r>
                      <a:endParaRPr lang="en-US" sz="9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9930" marR="49930" marT="0" marB="0" anchor="b"/>
                </a:tc>
                <a:extLst>
                  <a:ext uri="{0D108BD9-81ED-4DB2-BD59-A6C34878D82A}">
                    <a16:rowId xmlns:a16="http://schemas.microsoft.com/office/drawing/2014/main" val="352230327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278637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4" name="Google Shape;554;p36"/>
          <p:cNvSpPr txBox="1">
            <a:spLocks noGrp="1"/>
          </p:cNvSpPr>
          <p:nvPr>
            <p:ph type="title"/>
          </p:nvPr>
        </p:nvSpPr>
        <p:spPr>
          <a:xfrm>
            <a:off x="917314" y="388547"/>
            <a:ext cx="5074200" cy="1662600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dirty="0"/>
              <a:t>Sejarah Perusahaan</a:t>
            </a:r>
            <a:endParaRPr sz="4000" dirty="0"/>
          </a:p>
        </p:txBody>
      </p:sp>
      <p:sp>
        <p:nvSpPr>
          <p:cNvPr id="555" name="Google Shape;555;p36"/>
          <p:cNvSpPr txBox="1">
            <a:spLocks noGrp="1"/>
          </p:cNvSpPr>
          <p:nvPr>
            <p:ph type="subTitle" idx="1"/>
          </p:nvPr>
        </p:nvSpPr>
        <p:spPr>
          <a:xfrm>
            <a:off x="1118649" y="1963023"/>
            <a:ext cx="5919713" cy="2791929"/>
          </a:xfrm>
          <a:prstGeom prst="rect">
            <a:avLst/>
          </a:prstGeom>
        </p:spPr>
        <p:txBody>
          <a:bodyPr spcFirstLastPara="1" wrap="square" lIns="0" tIns="0" rIns="0" bIns="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tahun</a:t>
            </a:r>
            <a:r>
              <a:rPr lang="en-US" dirty="0"/>
              <a:t>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industri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bidang</a:t>
            </a:r>
            <a:r>
              <a:rPr lang="en-US" dirty="0"/>
              <a:t> </a:t>
            </a:r>
            <a:r>
              <a:rPr lang="en-US" dirty="0" err="1"/>
              <a:t>coffe</a:t>
            </a:r>
            <a:r>
              <a:rPr lang="en-US" dirty="0"/>
              <a:t> shop </a:t>
            </a:r>
            <a:r>
              <a:rPr lang="en-US" dirty="0" err="1"/>
              <a:t>mengalami</a:t>
            </a:r>
            <a:r>
              <a:rPr lang="en-US" dirty="0"/>
              <a:t> </a:t>
            </a:r>
            <a:r>
              <a:rPr lang="en-US" dirty="0" err="1"/>
              <a:t>peningkatan</a:t>
            </a:r>
            <a:r>
              <a:rPr lang="en-US" dirty="0"/>
              <a:t> yang </a:t>
            </a:r>
            <a:r>
              <a:rPr lang="en-US" dirty="0" err="1"/>
              <a:t>cukup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. Hal </a:t>
            </a:r>
            <a:r>
              <a:rPr lang="en-US" dirty="0" err="1"/>
              <a:t>ini</a:t>
            </a:r>
            <a:r>
              <a:rPr lang="en-US" dirty="0"/>
              <a:t> </a:t>
            </a:r>
            <a:r>
              <a:rPr lang="en-US" dirty="0" err="1"/>
              <a:t>banyak</a:t>
            </a:r>
            <a:r>
              <a:rPr lang="en-US" dirty="0"/>
              <a:t> </a:t>
            </a:r>
            <a:r>
              <a:rPr lang="en-US" dirty="0" err="1"/>
              <a:t>mendorong</a:t>
            </a:r>
            <a:r>
              <a:rPr lang="en-US" dirty="0"/>
              <a:t> para </a:t>
            </a:r>
            <a:r>
              <a:rPr lang="en-US" dirty="0" err="1"/>
              <a:t>wirausahawan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usaha</a:t>
            </a:r>
            <a:r>
              <a:rPr lang="en-US" dirty="0"/>
              <a:t> </a:t>
            </a:r>
            <a:r>
              <a:rPr lang="en-US" dirty="0" err="1"/>
              <a:t>coffe</a:t>
            </a:r>
            <a:r>
              <a:rPr lang="en-US" dirty="0"/>
              <a:t> shop </a:t>
            </a:r>
            <a:r>
              <a:rPr lang="en-US" dirty="0" err="1"/>
              <a:t>seperti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mas </a:t>
            </a:r>
            <a:r>
              <a:rPr lang="en-US" dirty="0" err="1"/>
              <a:t>wildan</a:t>
            </a:r>
            <a:r>
              <a:rPr lang="en-US" dirty="0"/>
              <a:t> dan teman2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</a:t>
            </a:r>
            <a:r>
              <a:rPr lang="en-US" dirty="0" err="1"/>
              <a:t>ada</a:t>
            </a:r>
            <a:r>
              <a:rPr lang="en-US" dirty="0"/>
              <a:t> </a:t>
            </a:r>
            <a:r>
              <a:rPr lang="en-US" dirty="0" err="1"/>
              <a:t>beberapa</a:t>
            </a:r>
            <a:r>
              <a:rPr lang="en-US" dirty="0"/>
              <a:t> </a:t>
            </a:r>
            <a:r>
              <a:rPr lang="en-US" dirty="0" err="1"/>
              <a:t>hal</a:t>
            </a:r>
            <a:r>
              <a:rPr lang="en-US" dirty="0"/>
              <a:t> yang </a:t>
            </a:r>
            <a:r>
              <a:rPr lang="en-US" dirty="0" err="1"/>
              <a:t>dilakukan</a:t>
            </a:r>
            <a:r>
              <a:rPr lang="en-US" dirty="0"/>
              <a:t> mas </a:t>
            </a:r>
            <a:r>
              <a:rPr lang="en-US" dirty="0" err="1"/>
              <a:t>wildan</a:t>
            </a:r>
            <a:r>
              <a:rPr lang="en-US" dirty="0"/>
              <a:t> dan teman2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dalam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coffe</a:t>
            </a:r>
            <a:r>
              <a:rPr lang="en-US" dirty="0"/>
              <a:t> shop </a:t>
            </a:r>
            <a:r>
              <a:rPr lang="en-US" dirty="0" err="1"/>
              <a:t>yaitu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menambah</a:t>
            </a:r>
            <a:r>
              <a:rPr lang="en-US" dirty="0"/>
              <a:t> </a:t>
            </a:r>
            <a:r>
              <a:rPr lang="en-US" dirty="0" err="1"/>
              <a:t>pendapatan</a:t>
            </a:r>
            <a:r>
              <a:rPr lang="en-US" dirty="0"/>
              <a:t> </a:t>
            </a:r>
            <a:r>
              <a:rPr lang="en-US" dirty="0" err="1"/>
              <a:t>mereka</a:t>
            </a:r>
            <a:r>
              <a:rPr lang="en-US" dirty="0"/>
              <a:t> </a:t>
            </a:r>
            <a:r>
              <a:rPr lang="en-US" dirty="0" err="1"/>
              <a:t>selama</a:t>
            </a:r>
            <a:r>
              <a:rPr lang="en-US" dirty="0"/>
              <a:t> pandemic covid 19. </a:t>
            </a:r>
            <a:r>
              <a:rPr lang="en-US" dirty="0" err="1"/>
              <a:t>Sehingga</a:t>
            </a:r>
            <a:r>
              <a:rPr lang="en-US" dirty="0"/>
              <a:t> mas </a:t>
            </a:r>
            <a:r>
              <a:rPr lang="en-US" dirty="0" err="1"/>
              <a:t>wildan</a:t>
            </a:r>
            <a:r>
              <a:rPr lang="en-US" dirty="0"/>
              <a:t> </a:t>
            </a:r>
            <a:r>
              <a:rPr lang="en-US" dirty="0" err="1"/>
              <a:t>membuka</a:t>
            </a:r>
            <a:r>
              <a:rPr lang="en-US" dirty="0"/>
              <a:t> </a:t>
            </a:r>
            <a:r>
              <a:rPr lang="en-US" dirty="0" err="1"/>
              <a:t>bisnis</a:t>
            </a:r>
            <a:r>
              <a:rPr lang="en-US" dirty="0"/>
              <a:t> </a:t>
            </a:r>
            <a:r>
              <a:rPr lang="en-US" dirty="0" err="1"/>
              <a:t>coffeshop</a:t>
            </a:r>
            <a:r>
              <a:rPr lang="en-US" dirty="0"/>
              <a:t> di Jakarta </a:t>
            </a:r>
            <a:r>
              <a:rPr lang="en-US" dirty="0" err="1"/>
              <a:t>utara</a:t>
            </a:r>
            <a:r>
              <a:rPr lang="en-US" dirty="0"/>
              <a:t> yang Bernama DUMA </a:t>
            </a:r>
            <a:endParaRPr dirty="0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D9C0D05F-F2C6-423E-BEE0-7F2A195518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6A114256-BC2E-4FDF-92BA-240D3A8EBA2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4203909"/>
              </p:ext>
            </p:extLst>
          </p:nvPr>
        </p:nvGraphicFramePr>
        <p:xfrm>
          <a:off x="1382233" y="744278"/>
          <a:ext cx="6400800" cy="3668238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076358">
                  <a:extLst>
                    <a:ext uri="{9D8B030D-6E8A-4147-A177-3AD203B41FA5}">
                      <a16:colId xmlns:a16="http://schemas.microsoft.com/office/drawing/2014/main" val="2363808552"/>
                    </a:ext>
                  </a:extLst>
                </a:gridCol>
                <a:gridCol w="1347720">
                  <a:extLst>
                    <a:ext uri="{9D8B030D-6E8A-4147-A177-3AD203B41FA5}">
                      <a16:colId xmlns:a16="http://schemas.microsoft.com/office/drawing/2014/main" val="573684215"/>
                    </a:ext>
                  </a:extLst>
                </a:gridCol>
                <a:gridCol w="663020">
                  <a:extLst>
                    <a:ext uri="{9D8B030D-6E8A-4147-A177-3AD203B41FA5}">
                      <a16:colId xmlns:a16="http://schemas.microsoft.com/office/drawing/2014/main" val="420405170"/>
                    </a:ext>
                  </a:extLst>
                </a:gridCol>
                <a:gridCol w="1119721">
                  <a:extLst>
                    <a:ext uri="{9D8B030D-6E8A-4147-A177-3AD203B41FA5}">
                      <a16:colId xmlns:a16="http://schemas.microsoft.com/office/drawing/2014/main" val="2781152168"/>
                    </a:ext>
                  </a:extLst>
                </a:gridCol>
                <a:gridCol w="1119721">
                  <a:extLst>
                    <a:ext uri="{9D8B030D-6E8A-4147-A177-3AD203B41FA5}">
                      <a16:colId xmlns:a16="http://schemas.microsoft.com/office/drawing/2014/main" val="4084265427"/>
                    </a:ext>
                  </a:extLst>
                </a:gridCol>
                <a:gridCol w="1074260">
                  <a:extLst>
                    <a:ext uri="{9D8B030D-6E8A-4147-A177-3AD203B41FA5}">
                      <a16:colId xmlns:a16="http://schemas.microsoft.com/office/drawing/2014/main" val="4227827620"/>
                    </a:ext>
                  </a:extLst>
                </a:gridCol>
              </a:tblGrid>
              <a:tr h="2620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Beban Operasional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2401575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3913341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106.500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106.500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755649757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19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206.500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16818880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26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150.000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356.500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9451324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314063"/>
                  </a:ext>
                </a:extLst>
              </a:tr>
              <a:tr h="2620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Beban Angkut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24300599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51409845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21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Angkut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     39.000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     39.000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7784630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45683046"/>
                  </a:ext>
                </a:extLst>
              </a:tr>
              <a:tr h="262017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Beban Gaji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8400799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TGL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Akun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Debit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Kredit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Balance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129900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28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1.550.000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1.550.000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06610159"/>
                  </a:ext>
                </a:extLst>
              </a:tr>
              <a:tr h="26201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 Rp   1.100.000 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0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000" dirty="0">
                          <a:solidFill>
                            <a:schemeClr val="tx1"/>
                          </a:solidFill>
                          <a:effectLst/>
                        </a:rPr>
                        <a:t> Rp   2.650.000 </a:t>
                      </a:r>
                      <a:endParaRPr lang="en-US" sz="10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8044973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160850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6CA6F564-8418-4A1A-B87F-54D3214544F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916353"/>
              </p:ext>
            </p:extLst>
          </p:nvPr>
        </p:nvGraphicFramePr>
        <p:xfrm>
          <a:off x="1371601" y="723013"/>
          <a:ext cx="6422064" cy="3668232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84128">
                  <a:extLst>
                    <a:ext uri="{9D8B030D-6E8A-4147-A177-3AD203B41FA5}">
                      <a16:colId xmlns:a16="http://schemas.microsoft.com/office/drawing/2014/main" val="3896849349"/>
                    </a:ext>
                  </a:extLst>
                </a:gridCol>
                <a:gridCol w="2062398">
                  <a:extLst>
                    <a:ext uri="{9D8B030D-6E8A-4147-A177-3AD203B41FA5}">
                      <a16:colId xmlns:a16="http://schemas.microsoft.com/office/drawing/2014/main" val="2306618320"/>
                    </a:ext>
                  </a:extLst>
                </a:gridCol>
                <a:gridCol w="1681946">
                  <a:extLst>
                    <a:ext uri="{9D8B030D-6E8A-4147-A177-3AD203B41FA5}">
                      <a16:colId xmlns:a16="http://schemas.microsoft.com/office/drawing/2014/main" val="2937564004"/>
                    </a:ext>
                  </a:extLst>
                </a:gridCol>
                <a:gridCol w="1693592">
                  <a:extLst>
                    <a:ext uri="{9D8B030D-6E8A-4147-A177-3AD203B41FA5}">
                      <a16:colId xmlns:a16="http://schemas.microsoft.com/office/drawing/2014/main" val="983285089"/>
                    </a:ext>
                  </a:extLst>
                </a:gridCol>
              </a:tblGrid>
              <a:tr h="2529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51304533"/>
                  </a:ext>
                </a:extLst>
              </a:tr>
              <a:tr h="2529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Neraca saldo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46147246"/>
                  </a:ext>
                </a:extLst>
              </a:tr>
              <a:tr h="25298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Periode Juni 2021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8403544"/>
                  </a:ext>
                </a:extLst>
              </a:tr>
              <a:tr h="25298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802226276"/>
                  </a:ext>
                </a:extLst>
              </a:tr>
              <a:tr h="22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7262271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11.499.150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77320560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3.525.999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97254513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1.323.850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42135748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3.670.218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80367598"/>
                  </a:ext>
                </a:extLst>
              </a:tr>
              <a:tr h="22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1.654.025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67666043"/>
                  </a:ext>
                </a:extLst>
              </a:tr>
              <a:tr h="22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Houger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2.175.000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67004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2.175.000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9414302"/>
                  </a:ext>
                </a:extLst>
              </a:tr>
              <a:tr h="22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18.871.692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80304615"/>
                  </a:ext>
                </a:extLst>
              </a:tr>
              <a:tr h="2150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Transportasi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156.500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85283534"/>
                  </a:ext>
                </a:extLst>
              </a:tr>
              <a:tr h="22768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350.000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95830993"/>
                  </a:ext>
                </a:extLst>
              </a:tr>
              <a:tr h="22768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Rp22.700.717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Rp22.700.717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69882068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94D0E1E-360C-4E67-B865-620C4AD15D3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31075" y="347439"/>
            <a:ext cx="1095172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C.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Neraca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715996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983FB0D5-8DC8-4D09-B7F9-2094AC0A76C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5" y="276447"/>
            <a:ext cx="7783033" cy="4572000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1443DEE2-069C-49CC-92C7-C151112962F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0687698"/>
              </p:ext>
            </p:extLst>
          </p:nvPr>
        </p:nvGraphicFramePr>
        <p:xfrm>
          <a:off x="1860699" y="276447"/>
          <a:ext cx="5465135" cy="4571998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842510">
                  <a:extLst>
                    <a:ext uri="{9D8B030D-6E8A-4147-A177-3AD203B41FA5}">
                      <a16:colId xmlns:a16="http://schemas.microsoft.com/office/drawing/2014/main" val="2608444762"/>
                    </a:ext>
                  </a:extLst>
                </a:gridCol>
                <a:gridCol w="1732302">
                  <a:extLst>
                    <a:ext uri="{9D8B030D-6E8A-4147-A177-3AD203B41FA5}">
                      <a16:colId xmlns:a16="http://schemas.microsoft.com/office/drawing/2014/main" val="3716106705"/>
                    </a:ext>
                  </a:extLst>
                </a:gridCol>
                <a:gridCol w="1440003">
                  <a:extLst>
                    <a:ext uri="{9D8B030D-6E8A-4147-A177-3AD203B41FA5}">
                      <a16:colId xmlns:a16="http://schemas.microsoft.com/office/drawing/2014/main" val="2793340580"/>
                    </a:ext>
                  </a:extLst>
                </a:gridCol>
                <a:gridCol w="1450320">
                  <a:extLst>
                    <a:ext uri="{9D8B030D-6E8A-4147-A177-3AD203B41FA5}">
                      <a16:colId xmlns:a16="http://schemas.microsoft.com/office/drawing/2014/main" val="1469271201"/>
                    </a:ext>
                  </a:extLst>
                </a:gridCol>
              </a:tblGrid>
              <a:tr h="2959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68073"/>
                  </a:ext>
                </a:extLst>
              </a:tr>
              <a:tr h="2959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Neraca saldo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42366151"/>
                  </a:ext>
                </a:extLst>
              </a:tr>
              <a:tr h="29592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Periode Agustus 2021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9958181"/>
                  </a:ext>
                </a:extLst>
              </a:tr>
              <a:tr h="2959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30634027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3435248"/>
                  </a:ext>
                </a:extLst>
              </a:tr>
              <a:tr h="251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18.062.150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80955166"/>
                  </a:ext>
                </a:extLst>
              </a:tr>
              <a:tr h="251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4.276.627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10836831"/>
                  </a:ext>
                </a:extLst>
              </a:tr>
              <a:tr h="251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2.047.850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4722189"/>
                  </a:ext>
                </a:extLst>
              </a:tr>
              <a:tr h="251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8.518.058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1580880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27.140.731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02728705"/>
                  </a:ext>
                </a:extLst>
              </a:tr>
              <a:tr h="251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5.630.000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53336637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18.909.454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63479885"/>
                  </a:ext>
                </a:extLst>
              </a:tr>
              <a:tr h="251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379.500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7395637"/>
                  </a:ext>
                </a:extLst>
              </a:tr>
              <a:tr h="25153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4.400.000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56723575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Angkut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36.000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7932329"/>
                  </a:ext>
                </a:extLst>
              </a:tr>
              <a:tr h="2663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504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Sewa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2.700.000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952496077"/>
                  </a:ext>
                </a:extLst>
              </a:tr>
              <a:tr h="295922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46.050.185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46.050.185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0616574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0406423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2AEE437-4D30-46E3-A86B-11569CF12D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4E1232F5-D332-4D3E-8D0A-D1F3B3E55E6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34115107"/>
              </p:ext>
            </p:extLst>
          </p:nvPr>
        </p:nvGraphicFramePr>
        <p:xfrm>
          <a:off x="1860698" y="276447"/>
          <a:ext cx="5454501" cy="4582629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840871">
                  <a:extLst>
                    <a:ext uri="{9D8B030D-6E8A-4147-A177-3AD203B41FA5}">
                      <a16:colId xmlns:a16="http://schemas.microsoft.com/office/drawing/2014/main" val="3291668621"/>
                    </a:ext>
                  </a:extLst>
                </a:gridCol>
                <a:gridCol w="1728931">
                  <a:extLst>
                    <a:ext uri="{9D8B030D-6E8A-4147-A177-3AD203B41FA5}">
                      <a16:colId xmlns:a16="http://schemas.microsoft.com/office/drawing/2014/main" val="537538694"/>
                    </a:ext>
                  </a:extLst>
                </a:gridCol>
                <a:gridCol w="1437201">
                  <a:extLst>
                    <a:ext uri="{9D8B030D-6E8A-4147-A177-3AD203B41FA5}">
                      <a16:colId xmlns:a16="http://schemas.microsoft.com/office/drawing/2014/main" val="3023924574"/>
                    </a:ext>
                  </a:extLst>
                </a:gridCol>
                <a:gridCol w="1447498">
                  <a:extLst>
                    <a:ext uri="{9D8B030D-6E8A-4147-A177-3AD203B41FA5}">
                      <a16:colId xmlns:a16="http://schemas.microsoft.com/office/drawing/2014/main" val="3807578202"/>
                    </a:ext>
                  </a:extLst>
                </a:gridCol>
              </a:tblGrid>
              <a:tr h="3171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DUMA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84369299"/>
                  </a:ext>
                </a:extLst>
              </a:tr>
              <a:tr h="3171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Neraca saldo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7622948"/>
                  </a:ext>
                </a:extLst>
              </a:tr>
              <a:tr h="3171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Periode September 2021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28150912"/>
                  </a:ext>
                </a:extLst>
              </a:tr>
              <a:tr h="31713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36443258"/>
                  </a:ext>
                </a:extLst>
              </a:tr>
              <a:tr h="285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98306921"/>
                  </a:ext>
                </a:extLst>
              </a:tr>
              <a:tr h="26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13.110.198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01984072"/>
                  </a:ext>
                </a:extLst>
              </a:tr>
              <a:tr h="26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7.485.396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7264879"/>
                  </a:ext>
                </a:extLst>
              </a:tr>
              <a:tr h="26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1.614.350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47764279"/>
                  </a:ext>
                </a:extLst>
              </a:tr>
              <a:tr h="26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9.521.278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20663203"/>
                  </a:ext>
                </a:extLst>
              </a:tr>
              <a:tr h="285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21.703.845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06388862"/>
                  </a:ext>
                </a:extLst>
              </a:tr>
              <a:tr h="26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4.206.000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9759059"/>
                  </a:ext>
                </a:extLst>
              </a:tr>
              <a:tr h="285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401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17.278.877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3948499"/>
                  </a:ext>
                </a:extLst>
              </a:tr>
              <a:tr h="26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Operasional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356.500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814638570"/>
                  </a:ext>
                </a:extLst>
              </a:tr>
              <a:tr h="26956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Angkut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39.000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98373647"/>
                  </a:ext>
                </a:extLst>
              </a:tr>
              <a:tr h="28542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503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Beban Gaji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2.650.000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93375818"/>
                  </a:ext>
                </a:extLst>
              </a:tr>
              <a:tr h="285423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38.982.722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38.982.722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4447328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7288423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95CD4DDC-4F42-449A-A4C4-680DFDACF3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27498"/>
              </p:ext>
            </p:extLst>
          </p:nvPr>
        </p:nvGraphicFramePr>
        <p:xfrm>
          <a:off x="1870694" y="410825"/>
          <a:ext cx="3636972" cy="4389337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202968">
                  <a:extLst>
                    <a:ext uri="{9D8B030D-6E8A-4147-A177-3AD203B41FA5}">
                      <a16:colId xmlns:a16="http://schemas.microsoft.com/office/drawing/2014/main" val="2325335252"/>
                    </a:ext>
                  </a:extLst>
                </a:gridCol>
                <a:gridCol w="176909">
                  <a:extLst>
                    <a:ext uri="{9D8B030D-6E8A-4147-A177-3AD203B41FA5}">
                      <a16:colId xmlns:a16="http://schemas.microsoft.com/office/drawing/2014/main" val="1501607377"/>
                    </a:ext>
                  </a:extLst>
                </a:gridCol>
                <a:gridCol w="176909">
                  <a:extLst>
                    <a:ext uri="{9D8B030D-6E8A-4147-A177-3AD203B41FA5}">
                      <a16:colId xmlns:a16="http://schemas.microsoft.com/office/drawing/2014/main" val="3900512646"/>
                    </a:ext>
                  </a:extLst>
                </a:gridCol>
                <a:gridCol w="1091357">
                  <a:extLst>
                    <a:ext uri="{9D8B030D-6E8A-4147-A177-3AD203B41FA5}">
                      <a16:colId xmlns:a16="http://schemas.microsoft.com/office/drawing/2014/main" val="2642020511"/>
                    </a:ext>
                  </a:extLst>
                </a:gridCol>
                <a:gridCol w="123687">
                  <a:extLst>
                    <a:ext uri="{9D8B030D-6E8A-4147-A177-3AD203B41FA5}">
                      <a16:colId xmlns:a16="http://schemas.microsoft.com/office/drawing/2014/main" val="3623047547"/>
                    </a:ext>
                  </a:extLst>
                </a:gridCol>
                <a:gridCol w="110229">
                  <a:extLst>
                    <a:ext uri="{9D8B030D-6E8A-4147-A177-3AD203B41FA5}">
                      <a16:colId xmlns:a16="http://schemas.microsoft.com/office/drawing/2014/main" val="634317293"/>
                    </a:ext>
                  </a:extLst>
                </a:gridCol>
                <a:gridCol w="420498">
                  <a:extLst>
                    <a:ext uri="{9D8B030D-6E8A-4147-A177-3AD203B41FA5}">
                      <a16:colId xmlns:a16="http://schemas.microsoft.com/office/drawing/2014/main" val="3144963559"/>
                    </a:ext>
                  </a:extLst>
                </a:gridCol>
                <a:gridCol w="334415">
                  <a:extLst>
                    <a:ext uri="{9D8B030D-6E8A-4147-A177-3AD203B41FA5}">
                      <a16:colId xmlns:a16="http://schemas.microsoft.com/office/drawing/2014/main" val="139382760"/>
                    </a:ext>
                  </a:extLst>
                </a:gridCol>
              </a:tblGrid>
              <a:tr h="12354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Laporan</a:t>
                      </a: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Rugi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10235503"/>
                  </a:ext>
                </a:extLst>
              </a:tr>
              <a:tr h="12354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Jun-21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866448729"/>
                  </a:ext>
                </a:extLst>
              </a:tr>
              <a:tr h="124301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755691866"/>
                  </a:ext>
                </a:extLst>
              </a:tr>
              <a:tr h="173076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Rp18.871.692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855547063"/>
                  </a:ext>
                </a:extLst>
              </a:tr>
              <a:tr h="12354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Beban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Rp156.500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40271576"/>
                  </a:ext>
                </a:extLst>
              </a:tr>
              <a:tr h="123542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Rp350.000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540589175"/>
                  </a:ext>
                </a:extLst>
              </a:tr>
              <a:tr h="185208"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Total beban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Rp506.500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296727193"/>
                  </a:ext>
                </a:extLst>
              </a:tr>
              <a:tr h="163658"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dirty="0" err="1">
                          <a:solidFill>
                            <a:schemeClr val="tx1"/>
                          </a:solidFill>
                          <a:effectLst/>
                        </a:rPr>
                        <a:t>Bersih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Rp18.365.192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1642567669"/>
                  </a:ext>
                </a:extLst>
              </a:tr>
              <a:tr h="12354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Laporan</a:t>
                      </a: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Rugi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303491626"/>
                  </a:ext>
                </a:extLst>
              </a:tr>
              <a:tr h="123542">
                <a:tc gridSpan="7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Agu-21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768600053"/>
                  </a:ext>
                </a:extLst>
              </a:tr>
              <a:tr h="124301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668851146"/>
                  </a:ext>
                </a:extLst>
              </a:tr>
              <a:tr h="160324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18.909.454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 dirty="0">
                          <a:solidFill>
                            <a:schemeClr val="tx1"/>
                          </a:solidFill>
                          <a:effectLst/>
                        </a:rPr>
                        <a:t> Rp  18.909.454 </a:t>
                      </a:r>
                      <a:endParaRPr lang="en-US" dirty="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44974790"/>
                  </a:ext>
                </a:extLst>
              </a:tr>
              <a:tr h="1235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Beban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379.500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07422960"/>
                  </a:ext>
                </a:extLst>
              </a:tr>
              <a:tr h="1235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4.400.000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997358791"/>
                  </a:ext>
                </a:extLst>
              </a:tr>
              <a:tr h="1235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36.000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764633995"/>
                  </a:ext>
                </a:extLst>
              </a:tr>
              <a:tr h="123542"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2.700.000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198825808"/>
                  </a:ext>
                </a:extLst>
              </a:tr>
              <a:tr h="250113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Total Beban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7.515.500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 Rp   7.515.500 </a:t>
                      </a:r>
                      <a:endParaRPr lang="en-US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3011156828"/>
                  </a:ext>
                </a:extLst>
              </a:tr>
              <a:tr h="321999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dirty="0" err="1">
                          <a:solidFill>
                            <a:schemeClr val="tx1"/>
                          </a:solidFill>
                          <a:effectLst/>
                        </a:rPr>
                        <a:t>Bersih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Rp 11.393.954 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r>
                        <a:rPr lang="en-ID" sz="600" dirty="0">
                          <a:solidFill>
                            <a:schemeClr val="tx1"/>
                          </a:solidFill>
                          <a:effectLst/>
                        </a:rPr>
                        <a:t> Rp 11.393.954 </a:t>
                      </a:r>
                      <a:endParaRPr lang="en-US" dirty="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6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/>
                </a:tc>
                <a:extLst>
                  <a:ext uri="{0D108BD9-81ED-4DB2-BD59-A6C34878D82A}">
                    <a16:rowId xmlns:a16="http://schemas.microsoft.com/office/drawing/2014/main" val="2553072033"/>
                  </a:ext>
                </a:extLst>
              </a:tr>
              <a:tr h="123542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Laporan</a:t>
                      </a: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b="1" dirty="0" err="1">
                          <a:solidFill>
                            <a:schemeClr val="tx1"/>
                          </a:solidFill>
                          <a:effectLst/>
                        </a:rPr>
                        <a:t>Rugi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61130190"/>
                  </a:ext>
                </a:extLst>
              </a:tr>
              <a:tr h="123542"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b="1" dirty="0">
                          <a:solidFill>
                            <a:schemeClr val="tx1"/>
                          </a:solidFill>
                          <a:effectLst/>
                        </a:rPr>
                        <a:t>Agu-21</a:t>
                      </a:r>
                      <a:endParaRPr lang="en-US" sz="7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6875057"/>
                  </a:ext>
                </a:extLst>
              </a:tr>
              <a:tr h="12430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1572708"/>
                  </a:ext>
                </a:extLst>
              </a:tr>
              <a:tr h="1688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 Rp  17.278.877 </a:t>
                      </a:r>
                      <a:endParaRPr lang="en-US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17.278.877 </a:t>
                      </a:r>
                      <a:endParaRPr lang="en-US" sz="70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2668392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Beban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356.500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4809257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    39.000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97537660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       2.650.000 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1297566"/>
                  </a:ext>
                </a:extLst>
              </a:tr>
              <a:tr h="1235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gridSpan="5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70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637664686"/>
                  </a:ext>
                </a:extLst>
              </a:tr>
              <a:tr h="167563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Total Beban</a:t>
                      </a:r>
                      <a:endParaRPr lang="en-US" sz="7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>
                          <a:solidFill>
                            <a:schemeClr val="tx1"/>
                          </a:solidFill>
                          <a:effectLst/>
                        </a:rPr>
                        <a:t> Rp   3.045.500 </a:t>
                      </a:r>
                      <a:endParaRPr lang="en-US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>
                          <a:solidFill>
                            <a:schemeClr val="tx1"/>
                          </a:solidFill>
                          <a:effectLst/>
                        </a:rPr>
                        <a:t> Rp   3.045.500 </a:t>
                      </a:r>
                      <a:endParaRPr lang="en-US" sz="70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81735411"/>
                  </a:ext>
                </a:extLst>
              </a:tr>
              <a:tr h="275167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700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700" dirty="0" err="1">
                          <a:solidFill>
                            <a:schemeClr val="tx1"/>
                          </a:solidFill>
                          <a:effectLst/>
                        </a:rPr>
                        <a:t>Bersih</a:t>
                      </a:r>
                      <a:endParaRPr lang="en-US" sz="7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r>
                        <a:rPr lang="en-ID" sz="600" dirty="0">
                          <a:solidFill>
                            <a:schemeClr val="tx1"/>
                          </a:solidFill>
                          <a:effectLst/>
                        </a:rPr>
                        <a:t> Rp 14.233.377 </a:t>
                      </a:r>
                      <a:endParaRPr lang="en-US" dirty="0"/>
                    </a:p>
                  </a:txBody>
                  <a:tcPr marL="18533" marR="18533" marT="0" marB="0" anchor="b"/>
                </a:tc>
                <a:tc gridSpan="2">
                  <a:txBody>
                    <a:bodyPr/>
                    <a:lstStyle/>
                    <a:p>
                      <a:r>
                        <a:rPr lang="en-ID" sz="700" dirty="0">
                          <a:solidFill>
                            <a:schemeClr val="tx1"/>
                          </a:solidFill>
                          <a:effectLst/>
                        </a:rPr>
                        <a:t> Rp 14.233.377 </a:t>
                      </a:r>
                      <a:endParaRPr lang="en-US" sz="700" dirty="0"/>
                    </a:p>
                  </a:txBody>
                  <a:tcPr marL="18533" marR="18533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9186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B9518311-100B-4CA4-94D8-791EDE967359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0563" y="157381"/>
            <a:ext cx="1180131" cy="26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D. Lap.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Laba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Rugi</a:t>
            </a: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3980553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02E0519-B234-450B-87E1-CA0ABAFA6A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5371093"/>
              </p:ext>
            </p:extLst>
          </p:nvPr>
        </p:nvGraphicFramePr>
        <p:xfrm>
          <a:off x="2377242" y="723014"/>
          <a:ext cx="4480757" cy="3689494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430339">
                  <a:extLst>
                    <a:ext uri="{9D8B030D-6E8A-4147-A177-3AD203B41FA5}">
                      <a16:colId xmlns:a16="http://schemas.microsoft.com/office/drawing/2014/main" val="85368377"/>
                    </a:ext>
                  </a:extLst>
                </a:gridCol>
                <a:gridCol w="188325">
                  <a:extLst>
                    <a:ext uri="{9D8B030D-6E8A-4147-A177-3AD203B41FA5}">
                      <a16:colId xmlns:a16="http://schemas.microsoft.com/office/drawing/2014/main" val="2875574109"/>
                    </a:ext>
                  </a:extLst>
                </a:gridCol>
                <a:gridCol w="1419026">
                  <a:extLst>
                    <a:ext uri="{9D8B030D-6E8A-4147-A177-3AD203B41FA5}">
                      <a16:colId xmlns:a16="http://schemas.microsoft.com/office/drawing/2014/main" val="3026014389"/>
                    </a:ext>
                  </a:extLst>
                </a:gridCol>
                <a:gridCol w="1443067">
                  <a:extLst>
                    <a:ext uri="{9D8B030D-6E8A-4147-A177-3AD203B41FA5}">
                      <a16:colId xmlns:a16="http://schemas.microsoft.com/office/drawing/2014/main" val="2856304044"/>
                    </a:ext>
                  </a:extLst>
                </a:gridCol>
              </a:tblGrid>
              <a:tr h="2930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Laporan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Perubahan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Ekuitas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4931242"/>
                  </a:ext>
                </a:extLst>
              </a:tr>
              <a:tr h="29309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Jun-21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03766652"/>
                  </a:ext>
                </a:extLst>
              </a:tr>
              <a:tr h="31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8851273"/>
                  </a:ext>
                </a:extLst>
              </a:tr>
              <a:tr h="31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Rp1.654.025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31781947"/>
                  </a:ext>
                </a:extLst>
              </a:tr>
              <a:tr h="31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Houger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Rp2.175.000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68450623"/>
                  </a:ext>
                </a:extLst>
              </a:tr>
              <a:tr h="3103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Awal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Rp3.829.025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631725588"/>
                  </a:ext>
                </a:extLst>
              </a:tr>
              <a:tr h="31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08499663"/>
                  </a:ext>
                </a:extLst>
              </a:tr>
              <a:tr h="31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Laba Bersih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Rp18.365.192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19228287"/>
                  </a:ext>
                </a:extLst>
              </a:tr>
              <a:tr h="31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Rp2.175.000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3519263"/>
                  </a:ext>
                </a:extLst>
              </a:tr>
              <a:tr h="31033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Penambahan 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Rp16.190.192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7939906"/>
                  </a:ext>
                </a:extLst>
              </a:tr>
              <a:tr h="310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682614305"/>
                  </a:ext>
                </a:extLst>
              </a:tr>
              <a:tr h="310331">
                <a:tc grid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Akhir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Rp20.019.217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156123300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45056781-C5F3-417A-83AC-ED0A3DF6147D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90563" y="287381"/>
            <a:ext cx="2098651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E. Lap.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Perubahan</a:t>
            </a:r>
            <a:r>
              <a:rPr kumimoji="0" lang="en-US" altLang="en-US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Ekuitas</a:t>
            </a:r>
            <a:endParaRPr kumimoji="0" lang="en-US" altLang="en-US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19418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F43310F9-BFA9-413E-9CED-6FFBB7BBF1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27C24529-CF87-4E9F-ADDB-E554644BF7C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95773228"/>
              </p:ext>
            </p:extLst>
          </p:nvPr>
        </p:nvGraphicFramePr>
        <p:xfrm>
          <a:off x="1850065" y="1180214"/>
          <a:ext cx="5465135" cy="276446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2126322">
                  <a:extLst>
                    <a:ext uri="{9D8B030D-6E8A-4147-A177-3AD203B41FA5}">
                      <a16:colId xmlns:a16="http://schemas.microsoft.com/office/drawing/2014/main" val="1708167370"/>
                    </a:ext>
                  </a:extLst>
                </a:gridCol>
                <a:gridCol w="189942">
                  <a:extLst>
                    <a:ext uri="{9D8B030D-6E8A-4147-A177-3AD203B41FA5}">
                      <a16:colId xmlns:a16="http://schemas.microsoft.com/office/drawing/2014/main" val="3324721316"/>
                    </a:ext>
                  </a:extLst>
                </a:gridCol>
                <a:gridCol w="1594016">
                  <a:extLst>
                    <a:ext uri="{9D8B030D-6E8A-4147-A177-3AD203B41FA5}">
                      <a16:colId xmlns:a16="http://schemas.microsoft.com/office/drawing/2014/main" val="3104104196"/>
                    </a:ext>
                  </a:extLst>
                </a:gridCol>
                <a:gridCol w="1554855">
                  <a:extLst>
                    <a:ext uri="{9D8B030D-6E8A-4147-A177-3AD203B41FA5}">
                      <a16:colId xmlns:a16="http://schemas.microsoft.com/office/drawing/2014/main" val="3644450652"/>
                    </a:ext>
                  </a:extLst>
                </a:gridCol>
              </a:tblGrid>
              <a:tr h="21960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Laporan Perubahan Ekuitas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7805"/>
                  </a:ext>
                </a:extLst>
              </a:tr>
              <a:tr h="21960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Agu-21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66775022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1627696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1st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27.140.731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27324904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05486590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Laba Bersih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11.393.954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80377246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5.630.000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57127196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Penambahan 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5.763.954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8622480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3366036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273757367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38916116"/>
                  </a:ext>
                </a:extLst>
              </a:tr>
              <a:tr h="23252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30th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32.904.685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119907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523269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373FC438-925E-4464-9D85-A2891C2BAF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EEFF3446-EF8D-42B3-86A6-F8C02CB636A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7786106"/>
              </p:ext>
            </p:extLst>
          </p:nvPr>
        </p:nvGraphicFramePr>
        <p:xfrm>
          <a:off x="1860698" y="1212111"/>
          <a:ext cx="5454501" cy="2732568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2122185">
                  <a:extLst>
                    <a:ext uri="{9D8B030D-6E8A-4147-A177-3AD203B41FA5}">
                      <a16:colId xmlns:a16="http://schemas.microsoft.com/office/drawing/2014/main" val="1654416613"/>
                    </a:ext>
                  </a:extLst>
                </a:gridCol>
                <a:gridCol w="189573">
                  <a:extLst>
                    <a:ext uri="{9D8B030D-6E8A-4147-A177-3AD203B41FA5}">
                      <a16:colId xmlns:a16="http://schemas.microsoft.com/office/drawing/2014/main" val="2369550567"/>
                    </a:ext>
                  </a:extLst>
                </a:gridCol>
                <a:gridCol w="1590914">
                  <a:extLst>
                    <a:ext uri="{9D8B030D-6E8A-4147-A177-3AD203B41FA5}">
                      <a16:colId xmlns:a16="http://schemas.microsoft.com/office/drawing/2014/main" val="4291135245"/>
                    </a:ext>
                  </a:extLst>
                </a:gridCol>
                <a:gridCol w="1551829">
                  <a:extLst>
                    <a:ext uri="{9D8B030D-6E8A-4147-A177-3AD203B41FA5}">
                      <a16:colId xmlns:a16="http://schemas.microsoft.com/office/drawing/2014/main" val="602891521"/>
                    </a:ext>
                  </a:extLst>
                </a:gridCol>
              </a:tblGrid>
              <a:tr h="2170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Laporan Perubahan Ekuitas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2113875"/>
                  </a:ext>
                </a:extLst>
              </a:tr>
              <a:tr h="21707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Sep-21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8615697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87502417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1st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21.703.845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12240627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61268916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Laba Bersih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14.233.377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53374816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4.206.000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6456417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Penambahan 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10.027.377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72804333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65186553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7442419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31107314"/>
                  </a:ext>
                </a:extLst>
              </a:tr>
              <a:tr h="2298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 30th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31.731.222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7160366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864196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7B548B91-E2E4-4B61-9C71-07114C97F24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7274639"/>
              </p:ext>
            </p:extLst>
          </p:nvPr>
        </p:nvGraphicFramePr>
        <p:xfrm>
          <a:off x="2307265" y="754911"/>
          <a:ext cx="4561368" cy="3179135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144832">
                  <a:extLst>
                    <a:ext uri="{9D8B030D-6E8A-4147-A177-3AD203B41FA5}">
                      <a16:colId xmlns:a16="http://schemas.microsoft.com/office/drawing/2014/main" val="1464640831"/>
                    </a:ext>
                  </a:extLst>
                </a:gridCol>
                <a:gridCol w="1165034">
                  <a:extLst>
                    <a:ext uri="{9D8B030D-6E8A-4147-A177-3AD203B41FA5}">
                      <a16:colId xmlns:a16="http://schemas.microsoft.com/office/drawing/2014/main" val="680900102"/>
                    </a:ext>
                  </a:extLst>
                </a:gridCol>
                <a:gridCol w="1077489">
                  <a:extLst>
                    <a:ext uri="{9D8B030D-6E8A-4147-A177-3AD203B41FA5}">
                      <a16:colId xmlns:a16="http://schemas.microsoft.com/office/drawing/2014/main" val="1239339594"/>
                    </a:ext>
                  </a:extLst>
                </a:gridCol>
                <a:gridCol w="1174013">
                  <a:extLst>
                    <a:ext uri="{9D8B030D-6E8A-4147-A177-3AD203B41FA5}">
                      <a16:colId xmlns:a16="http://schemas.microsoft.com/office/drawing/2014/main" val="499984935"/>
                    </a:ext>
                  </a:extLst>
                </a:gridCol>
              </a:tblGrid>
              <a:tr h="27434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Laporan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Posisi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keuangan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4061538"/>
                  </a:ext>
                </a:extLst>
              </a:tr>
              <a:tr h="274341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Jun-21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0568570"/>
                  </a:ext>
                </a:extLst>
              </a:tr>
              <a:tr h="322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03299792"/>
                  </a:ext>
                </a:extLst>
              </a:tr>
              <a:tr h="322755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52771783"/>
                  </a:ext>
                </a:extLst>
              </a:tr>
              <a:tr h="29048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Aset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Liabilitas+Ekuitas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58153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Nominal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Nominal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20988921"/>
                  </a:ext>
                </a:extLst>
              </a:tr>
              <a:tr h="27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Rp11.499.150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Utang Usaha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594502254"/>
                  </a:ext>
                </a:extLst>
              </a:tr>
              <a:tr h="27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Rp3.525.999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Rp20.019.217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714875982"/>
                  </a:ext>
                </a:extLst>
              </a:tr>
              <a:tr h="27434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Rp1.323.850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4810118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Rp3.670.218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0880407"/>
                  </a:ext>
                </a:extLst>
              </a:tr>
              <a:tr h="29048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Rp20.019.217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Rp20.019.217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07799167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2E0704FD-6699-4265-A0A8-AE0BFC527BB3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769665" y="216302"/>
            <a:ext cx="1537600" cy="538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F. Lap.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Posisi</a:t>
            </a:r>
            <a:r>
              <a:rPr kumimoji="0" lang="en-US" altLang="en-US" sz="11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1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Keuangan</a:t>
            </a:r>
            <a:endParaRPr kumimoji="0" lang="en-US" altLang="en-US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5069527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CBA16623-E4C1-4EDC-BA00-D708CF1DB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A12E3EF0-9B0F-4FB9-9353-143DC21F70A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82367503"/>
              </p:ext>
            </p:extLst>
          </p:nvPr>
        </p:nvGraphicFramePr>
        <p:xfrm>
          <a:off x="2307265" y="1201478"/>
          <a:ext cx="4571999" cy="317913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037250">
                  <a:extLst>
                    <a:ext uri="{9D8B030D-6E8A-4147-A177-3AD203B41FA5}">
                      <a16:colId xmlns:a16="http://schemas.microsoft.com/office/drawing/2014/main" val="1910659865"/>
                    </a:ext>
                  </a:extLst>
                </a:gridCol>
                <a:gridCol w="1190999">
                  <a:extLst>
                    <a:ext uri="{9D8B030D-6E8A-4147-A177-3AD203B41FA5}">
                      <a16:colId xmlns:a16="http://schemas.microsoft.com/office/drawing/2014/main" val="1658034469"/>
                    </a:ext>
                  </a:extLst>
                </a:gridCol>
                <a:gridCol w="1149000">
                  <a:extLst>
                    <a:ext uri="{9D8B030D-6E8A-4147-A177-3AD203B41FA5}">
                      <a16:colId xmlns:a16="http://schemas.microsoft.com/office/drawing/2014/main" val="784594855"/>
                    </a:ext>
                  </a:extLst>
                </a:gridCol>
                <a:gridCol w="1194750">
                  <a:extLst>
                    <a:ext uri="{9D8B030D-6E8A-4147-A177-3AD203B41FA5}">
                      <a16:colId xmlns:a16="http://schemas.microsoft.com/office/drawing/2014/main" val="3738895300"/>
                    </a:ext>
                  </a:extLst>
                </a:gridCol>
              </a:tblGrid>
              <a:tr h="2213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Laporan Posisi keuangan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21179414"/>
                  </a:ext>
                </a:extLst>
              </a:tr>
              <a:tr h="22138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Agu-21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0805069"/>
                  </a:ext>
                </a:extLst>
              </a:tr>
              <a:tr h="260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78921416"/>
                  </a:ext>
                </a:extLst>
              </a:tr>
              <a:tr h="26045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13346596"/>
                  </a:ext>
                </a:extLst>
              </a:tr>
              <a:tr h="234411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Aset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Liabilitas+Ekuitas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75455796"/>
                  </a:ext>
                </a:extLst>
              </a:tr>
              <a:tr h="23441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Nominal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Nominal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3572842"/>
                  </a:ext>
                </a:extLst>
              </a:tr>
              <a:tr h="43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18.062.150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32.904.685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41715211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4.276.627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84790032"/>
                  </a:ext>
                </a:extLst>
              </a:tr>
              <a:tr h="22138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2.047.850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9534889"/>
                  </a:ext>
                </a:extLst>
              </a:tr>
              <a:tr h="43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8.518.058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74293423"/>
                  </a:ext>
                </a:extLst>
              </a:tr>
              <a:tr h="434616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32.904.685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32.904.685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579571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91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1EB9A6-C824-4CCB-8709-002C3990E88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68800" y="553673"/>
            <a:ext cx="2618400" cy="1610687"/>
          </a:xfrm>
        </p:spPr>
        <p:txBody>
          <a:bodyPr/>
          <a:lstStyle/>
          <a:p>
            <a:r>
              <a:rPr lang="en-US" sz="4000" dirty="0" err="1"/>
              <a:t>Misi</a:t>
            </a:r>
            <a:endParaRPr lang="en-US" sz="4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B4827D-5995-46F9-B4B4-E3113E517597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4756775" y="734150"/>
            <a:ext cx="2618400" cy="1220485"/>
          </a:xfrm>
        </p:spPr>
        <p:txBody>
          <a:bodyPr/>
          <a:lstStyle/>
          <a:p>
            <a:r>
              <a:rPr lang="en-US" sz="4000" dirty="0" err="1"/>
              <a:t>Visi</a:t>
            </a:r>
            <a:endParaRPr lang="en-US" sz="4000" dirty="0"/>
          </a:p>
        </p:txBody>
      </p:sp>
      <p:sp>
        <p:nvSpPr>
          <p:cNvPr id="4" name="Subtitle 3">
            <a:extLst>
              <a:ext uri="{FF2B5EF4-FFF2-40B4-BE49-F238E27FC236}">
                <a16:creationId xmlns:a16="http://schemas.microsoft.com/office/drawing/2014/main" id="{D71A5193-EA31-4334-8BB3-CFA78DD19D0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96500" y="1954635"/>
            <a:ext cx="2949350" cy="2454715"/>
          </a:xfrm>
        </p:spPr>
        <p:txBody>
          <a:bodyPr/>
          <a:lstStyle/>
          <a:p>
            <a:r>
              <a:rPr lang="en-US" dirty="0" err="1"/>
              <a:t>Membantu</a:t>
            </a:r>
            <a:r>
              <a:rPr lang="en-US" dirty="0"/>
              <a:t> dan </a:t>
            </a:r>
            <a:r>
              <a:rPr lang="en-US" dirty="0" err="1"/>
              <a:t>menciptakan</a:t>
            </a:r>
            <a:r>
              <a:rPr lang="en-US" dirty="0"/>
              <a:t> </a:t>
            </a:r>
            <a:r>
              <a:rPr lang="en-US" dirty="0" err="1"/>
              <a:t>perekonomian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dan </a:t>
            </a:r>
            <a:r>
              <a:rPr lang="en-US" dirty="0" err="1"/>
              <a:t>membuat</a:t>
            </a:r>
            <a:r>
              <a:rPr lang="en-US" dirty="0"/>
              <a:t> </a:t>
            </a:r>
            <a:r>
              <a:rPr lang="en-US" dirty="0" err="1"/>
              <a:t>masyarakat</a:t>
            </a:r>
            <a:r>
              <a:rPr lang="en-US" dirty="0"/>
              <a:t> </a:t>
            </a:r>
            <a:r>
              <a:rPr lang="en-US" dirty="0" err="1"/>
              <a:t>menyukai</a:t>
            </a:r>
            <a:r>
              <a:rPr lang="en-US" dirty="0"/>
              <a:t> </a:t>
            </a:r>
            <a:r>
              <a:rPr lang="en-US" dirty="0" err="1"/>
              <a:t>produk</a:t>
            </a:r>
            <a:r>
              <a:rPr lang="en-US" dirty="0"/>
              <a:t> yang kami </a:t>
            </a:r>
            <a:r>
              <a:rPr lang="en-US" dirty="0" err="1"/>
              <a:t>berikan</a:t>
            </a:r>
            <a:r>
              <a:rPr lang="en-US" dirty="0"/>
              <a:t>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F21D17F9-7611-4B30-A850-D68E39C99A76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1768763" y="2223084"/>
            <a:ext cx="2618400" cy="2127542"/>
          </a:xfrm>
        </p:spPr>
        <p:txBody>
          <a:bodyPr/>
          <a:lstStyle/>
          <a:p>
            <a:pPr marL="139700" indent="0" algn="l"/>
            <a:r>
              <a:rPr lang="en-US" sz="1800" dirty="0"/>
              <a:t>1.Memberi </a:t>
            </a:r>
            <a:r>
              <a:rPr lang="en-US" sz="1800" dirty="0" err="1"/>
              <a:t>kepuasaan</a:t>
            </a:r>
            <a:r>
              <a:rPr lang="en-US" sz="1800" dirty="0"/>
              <a:t> </a:t>
            </a:r>
            <a:r>
              <a:rPr lang="en-US" sz="1800" dirty="0" err="1"/>
              <a:t>terhadap</a:t>
            </a:r>
            <a:r>
              <a:rPr lang="en-US" sz="1800" dirty="0"/>
              <a:t> </a:t>
            </a:r>
            <a:r>
              <a:rPr lang="en-US" sz="1800" dirty="0" err="1"/>
              <a:t>pelanggan</a:t>
            </a:r>
            <a:endParaRPr lang="en-US" sz="1800" dirty="0"/>
          </a:p>
          <a:p>
            <a:pPr marL="139700" indent="0" algn="l"/>
            <a:r>
              <a:rPr lang="en-US" sz="1800" dirty="0"/>
              <a:t>2. </a:t>
            </a:r>
            <a:r>
              <a:rPr lang="en-US" sz="1800" dirty="0" err="1"/>
              <a:t>Menambahkan</a:t>
            </a:r>
            <a:r>
              <a:rPr lang="en-US" sz="1800" dirty="0"/>
              <a:t> </a:t>
            </a:r>
            <a:r>
              <a:rPr lang="en-US" sz="1800" dirty="0" err="1"/>
              <a:t>pendapatan</a:t>
            </a:r>
            <a:r>
              <a:rPr lang="en-US" sz="1800" dirty="0"/>
              <a:t> </a:t>
            </a:r>
            <a:r>
              <a:rPr lang="en-US" sz="1800" dirty="0" err="1"/>
              <a:t>selama</a:t>
            </a:r>
            <a:r>
              <a:rPr lang="en-US" sz="1800" dirty="0"/>
              <a:t> pandemic covid 19</a:t>
            </a:r>
          </a:p>
          <a:p>
            <a:pPr marL="139700" indent="0" algn="l"/>
            <a:r>
              <a:rPr lang="en-US" sz="1800" dirty="0"/>
              <a:t>3. </a:t>
            </a:r>
            <a:r>
              <a:rPr lang="en-US" sz="1800" dirty="0" err="1"/>
              <a:t>Memperluas</a:t>
            </a:r>
            <a:r>
              <a:rPr lang="en-US" sz="1800" dirty="0"/>
              <a:t> </a:t>
            </a:r>
            <a:r>
              <a:rPr lang="en-US" sz="1800" dirty="0" err="1"/>
              <a:t>cabang</a:t>
            </a:r>
            <a:r>
              <a:rPr lang="en-US" sz="18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8812818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ubtitle 1">
            <a:extLst>
              <a:ext uri="{FF2B5EF4-FFF2-40B4-BE49-F238E27FC236}">
                <a16:creationId xmlns:a16="http://schemas.microsoft.com/office/drawing/2014/main" id="{A03798A1-967C-4252-9825-5E9015AAF7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54914FE6-A020-4196-A611-DA52EF41B32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5368921"/>
              </p:ext>
            </p:extLst>
          </p:nvPr>
        </p:nvGraphicFramePr>
        <p:xfrm>
          <a:off x="1828800" y="1311761"/>
          <a:ext cx="5486400" cy="2512003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1244700">
                  <a:extLst>
                    <a:ext uri="{9D8B030D-6E8A-4147-A177-3AD203B41FA5}">
                      <a16:colId xmlns:a16="http://schemas.microsoft.com/office/drawing/2014/main" val="2232394750"/>
                    </a:ext>
                  </a:extLst>
                </a:gridCol>
                <a:gridCol w="1429200">
                  <a:extLst>
                    <a:ext uri="{9D8B030D-6E8A-4147-A177-3AD203B41FA5}">
                      <a16:colId xmlns:a16="http://schemas.microsoft.com/office/drawing/2014/main" val="600591527"/>
                    </a:ext>
                  </a:extLst>
                </a:gridCol>
                <a:gridCol w="1378800">
                  <a:extLst>
                    <a:ext uri="{9D8B030D-6E8A-4147-A177-3AD203B41FA5}">
                      <a16:colId xmlns:a16="http://schemas.microsoft.com/office/drawing/2014/main" val="3366427227"/>
                    </a:ext>
                  </a:extLst>
                </a:gridCol>
                <a:gridCol w="1433700">
                  <a:extLst>
                    <a:ext uri="{9D8B030D-6E8A-4147-A177-3AD203B41FA5}">
                      <a16:colId xmlns:a16="http://schemas.microsoft.com/office/drawing/2014/main" val="3092740866"/>
                    </a:ext>
                  </a:extLst>
                </a:gridCol>
              </a:tblGrid>
              <a:tr h="2554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Laporan Posisi keuangan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9682139"/>
                  </a:ext>
                </a:extLst>
              </a:tr>
              <a:tr h="25544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Sep-21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7787735"/>
                  </a:ext>
                </a:extLst>
              </a:tr>
              <a:tr h="27047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Aset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Liabilitas+Ekuitas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2899224"/>
                  </a:ext>
                </a:extLst>
              </a:tr>
              <a:tr h="27047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Nominal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Nominal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33702641"/>
                  </a:ext>
                </a:extLst>
              </a:tr>
              <a:tr h="3460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13.110.198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31.731.222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57276640"/>
                  </a:ext>
                </a:extLst>
              </a:tr>
              <a:tr h="255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7.485.396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592287803"/>
                  </a:ext>
                </a:extLst>
              </a:tr>
              <a:tr h="255448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1.614.350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36229557"/>
                  </a:ext>
                </a:extLst>
              </a:tr>
              <a:tr h="30781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9.521.278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76590015"/>
                  </a:ext>
                </a:extLst>
              </a:tr>
              <a:tr h="2954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31.731.222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31.731.222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5351946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67671085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6056F68-1ADA-411A-A080-424E949911F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07055690"/>
              </p:ext>
            </p:extLst>
          </p:nvPr>
        </p:nvGraphicFramePr>
        <p:xfrm>
          <a:off x="1616149" y="744279"/>
          <a:ext cx="5954232" cy="4011338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785845">
                  <a:extLst>
                    <a:ext uri="{9D8B030D-6E8A-4147-A177-3AD203B41FA5}">
                      <a16:colId xmlns:a16="http://schemas.microsoft.com/office/drawing/2014/main" val="2779576895"/>
                    </a:ext>
                  </a:extLst>
                </a:gridCol>
                <a:gridCol w="362471">
                  <a:extLst>
                    <a:ext uri="{9D8B030D-6E8A-4147-A177-3AD203B41FA5}">
                      <a16:colId xmlns:a16="http://schemas.microsoft.com/office/drawing/2014/main" val="2379249940"/>
                    </a:ext>
                  </a:extLst>
                </a:gridCol>
                <a:gridCol w="1921168">
                  <a:extLst>
                    <a:ext uri="{9D8B030D-6E8A-4147-A177-3AD203B41FA5}">
                      <a16:colId xmlns:a16="http://schemas.microsoft.com/office/drawing/2014/main" val="1628779984"/>
                    </a:ext>
                  </a:extLst>
                </a:gridCol>
                <a:gridCol w="460524">
                  <a:extLst>
                    <a:ext uri="{9D8B030D-6E8A-4147-A177-3AD203B41FA5}">
                      <a16:colId xmlns:a16="http://schemas.microsoft.com/office/drawing/2014/main" val="2952065036"/>
                    </a:ext>
                  </a:extLst>
                </a:gridCol>
                <a:gridCol w="1155931">
                  <a:extLst>
                    <a:ext uri="{9D8B030D-6E8A-4147-A177-3AD203B41FA5}">
                      <a16:colId xmlns:a16="http://schemas.microsoft.com/office/drawing/2014/main" val="708194273"/>
                    </a:ext>
                  </a:extLst>
                </a:gridCol>
                <a:gridCol w="1268293">
                  <a:extLst>
                    <a:ext uri="{9D8B030D-6E8A-4147-A177-3AD203B41FA5}">
                      <a16:colId xmlns:a16="http://schemas.microsoft.com/office/drawing/2014/main" val="3303419330"/>
                    </a:ext>
                  </a:extLst>
                </a:gridCol>
              </a:tblGrid>
              <a:tr h="21529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Jurnal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penutup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01340274"/>
                  </a:ext>
                </a:extLst>
              </a:tr>
              <a:tr h="215296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Jun-21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5889740"/>
                  </a:ext>
                </a:extLst>
              </a:tr>
              <a:tr h="36555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Tanggal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 dan keterangan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1145309219"/>
                  </a:ext>
                </a:extLst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Juni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Iktisar laba rugi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Rp506.500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2141543837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Operasional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Rp350.000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2048278922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Beban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Transportasi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Rp156.500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816753412"/>
                  </a:ext>
                </a:extLst>
              </a:tr>
              <a:tr h="193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(Penutupan Akun Beban-Beban)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335386601"/>
                  </a:ext>
                </a:extLst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Rp18.871.692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1412973885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Ikhtisar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rugi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Rp18.871.692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3943409700"/>
                  </a:ext>
                </a:extLst>
              </a:tr>
              <a:tr h="193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(Penutupan Akun Pendapatan)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4240522666"/>
                  </a:ext>
                </a:extLst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Rp2.175.000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1602941676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Prive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Rp2.175.000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3736149004"/>
                  </a:ext>
                </a:extLst>
              </a:tr>
              <a:tr h="19376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(Penutupan Akun Prive)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4292968556"/>
                  </a:ext>
                </a:extLst>
              </a:tr>
              <a:tr h="36555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Ikhtisar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Laba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Rugi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Rp18.365.192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1311663350"/>
                  </a:ext>
                </a:extLst>
              </a:tr>
              <a:tr h="19716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Rp18.365.192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2008131897"/>
                  </a:ext>
                </a:extLst>
              </a:tr>
              <a:tr h="183002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(Penutupan Akun Ikhtisar Laba Rugi)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7642" marR="67642" marT="0" marB="0" anchor="b"/>
                </a:tc>
                <a:extLst>
                  <a:ext uri="{0D108BD9-81ED-4DB2-BD59-A6C34878D82A}">
                    <a16:rowId xmlns:a16="http://schemas.microsoft.com/office/drawing/2014/main" val="356958857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F86EACB9-1014-4A01-AD9B-EE78FC5E97F5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631361" y="387044"/>
            <a:ext cx="1441988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G.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Jurnal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Penutup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9921874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8AA7744E-5540-482C-87A2-65D6C0A9C3D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5FD114C-7048-4026-A172-8A9A51A28C6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9971989"/>
              </p:ext>
            </p:extLst>
          </p:nvPr>
        </p:nvGraphicFramePr>
        <p:xfrm>
          <a:off x="1616149" y="712381"/>
          <a:ext cx="5943600" cy="3689496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742949">
                  <a:extLst>
                    <a:ext uri="{9D8B030D-6E8A-4147-A177-3AD203B41FA5}">
                      <a16:colId xmlns:a16="http://schemas.microsoft.com/office/drawing/2014/main" val="1154846679"/>
                    </a:ext>
                  </a:extLst>
                </a:gridCol>
                <a:gridCol w="394735">
                  <a:extLst>
                    <a:ext uri="{9D8B030D-6E8A-4147-A177-3AD203B41FA5}">
                      <a16:colId xmlns:a16="http://schemas.microsoft.com/office/drawing/2014/main" val="3296486899"/>
                    </a:ext>
                  </a:extLst>
                </a:gridCol>
                <a:gridCol w="1765274">
                  <a:extLst>
                    <a:ext uri="{9D8B030D-6E8A-4147-A177-3AD203B41FA5}">
                      <a16:colId xmlns:a16="http://schemas.microsoft.com/office/drawing/2014/main" val="2826604492"/>
                    </a:ext>
                  </a:extLst>
                </a:gridCol>
                <a:gridCol w="456930">
                  <a:extLst>
                    <a:ext uri="{9D8B030D-6E8A-4147-A177-3AD203B41FA5}">
                      <a16:colId xmlns:a16="http://schemas.microsoft.com/office/drawing/2014/main" val="1675781399"/>
                    </a:ext>
                  </a:extLst>
                </a:gridCol>
                <a:gridCol w="1227999">
                  <a:extLst>
                    <a:ext uri="{9D8B030D-6E8A-4147-A177-3AD203B41FA5}">
                      <a16:colId xmlns:a16="http://schemas.microsoft.com/office/drawing/2014/main" val="734591448"/>
                    </a:ext>
                  </a:extLst>
                </a:gridCol>
                <a:gridCol w="1355713">
                  <a:extLst>
                    <a:ext uri="{9D8B030D-6E8A-4147-A177-3AD203B41FA5}">
                      <a16:colId xmlns:a16="http://schemas.microsoft.com/office/drawing/2014/main" val="1819977555"/>
                    </a:ext>
                  </a:extLst>
                </a:gridCol>
              </a:tblGrid>
              <a:tr h="23241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Jurnal penutup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87684389"/>
                  </a:ext>
                </a:extLst>
              </a:tr>
              <a:tr h="232414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Agu-21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0085359"/>
                  </a:ext>
                </a:extLst>
              </a:tr>
              <a:tr h="38782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Tanngal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 dan keterangan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30336841"/>
                  </a:ext>
                </a:extLst>
              </a:tr>
              <a:tr h="387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Agustus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Iktisar laba rugi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7.515.500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88728500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Operasional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379.500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96887989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Gaji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4.400.000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41440529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Angkut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36.000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8691027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Sewa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2.700.000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625920668"/>
                  </a:ext>
                </a:extLst>
              </a:tr>
              <a:tr h="387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18.909.454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18155383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Ikhtisar laba rugi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18.909.454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518299979"/>
                  </a:ext>
                </a:extLst>
              </a:tr>
              <a:tr h="38782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5.630.000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28177444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5.630.000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47261618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Ikhtisar Laba Rugi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11.393.954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93190461"/>
                  </a:ext>
                </a:extLst>
              </a:tr>
              <a:tr h="209173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11.393.954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604683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13394518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295479B0-8D12-4DBC-B996-C240BAA1CC1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5009638"/>
              </p:ext>
            </p:extLst>
          </p:nvPr>
        </p:nvGraphicFramePr>
        <p:xfrm>
          <a:off x="1371600" y="668024"/>
          <a:ext cx="6400799" cy="3657602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800345">
                  <a:extLst>
                    <a:ext uri="{9D8B030D-6E8A-4147-A177-3AD203B41FA5}">
                      <a16:colId xmlns:a16="http://schemas.microsoft.com/office/drawing/2014/main" val="662078729"/>
                    </a:ext>
                  </a:extLst>
                </a:gridCol>
                <a:gridCol w="369236">
                  <a:extLst>
                    <a:ext uri="{9D8B030D-6E8A-4147-A177-3AD203B41FA5}">
                      <a16:colId xmlns:a16="http://schemas.microsoft.com/office/drawing/2014/main" val="1861891644"/>
                    </a:ext>
                  </a:extLst>
                </a:gridCol>
                <a:gridCol w="1956543">
                  <a:extLst>
                    <a:ext uri="{9D8B030D-6E8A-4147-A177-3AD203B41FA5}">
                      <a16:colId xmlns:a16="http://schemas.microsoft.com/office/drawing/2014/main" val="1819853387"/>
                    </a:ext>
                  </a:extLst>
                </a:gridCol>
                <a:gridCol w="467681">
                  <a:extLst>
                    <a:ext uri="{9D8B030D-6E8A-4147-A177-3AD203B41FA5}">
                      <a16:colId xmlns:a16="http://schemas.microsoft.com/office/drawing/2014/main" val="1618524852"/>
                    </a:ext>
                  </a:extLst>
                </a:gridCol>
                <a:gridCol w="1347002">
                  <a:extLst>
                    <a:ext uri="{9D8B030D-6E8A-4147-A177-3AD203B41FA5}">
                      <a16:colId xmlns:a16="http://schemas.microsoft.com/office/drawing/2014/main" val="2569768288"/>
                    </a:ext>
                  </a:extLst>
                </a:gridCol>
                <a:gridCol w="1459992">
                  <a:extLst>
                    <a:ext uri="{9D8B030D-6E8A-4147-A177-3AD203B41FA5}">
                      <a16:colId xmlns:a16="http://schemas.microsoft.com/office/drawing/2014/main" val="2581709308"/>
                    </a:ext>
                  </a:extLst>
                </a:gridCol>
              </a:tblGrid>
              <a:tr h="25746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Jurnal penutup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35062526"/>
                  </a:ext>
                </a:extLst>
              </a:tr>
              <a:tr h="257468">
                <a:tc gridSpan="6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Sep-21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2470119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Tanggal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 dan keterangan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Ref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24477397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Agustus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 dan keterangan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3.045.500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08376472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Operasional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356.500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18935279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Gaji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2.650.000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23929004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Beban Angkut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     39.000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1749834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Pendapatan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17.278.877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284912590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Ikhtisar Laba Rugi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17.278.877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58095698"/>
                  </a:ext>
                </a:extLst>
              </a:tr>
              <a:tr h="42963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30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4.206.000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96958529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Prive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4.206.000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40263011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Ikhtisar Laba Rugi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14.233.377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32554444"/>
                  </a:ext>
                </a:extLst>
              </a:tr>
              <a:tr h="23172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  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14.233.377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815144287"/>
                  </a:ext>
                </a:extLst>
              </a:tr>
            </a:tbl>
          </a:graphicData>
        </a:graphic>
      </p:graphicFrame>
      <p:sp>
        <p:nvSpPr>
          <p:cNvPr id="8" name="Rectangle 2">
            <a:extLst>
              <a:ext uri="{FF2B5EF4-FFF2-40B4-BE49-F238E27FC236}">
                <a16:creationId xmlns:a16="http://schemas.microsoft.com/office/drawing/2014/main" id="{20F688D4-AA7F-40D7-A346-8AE062254FD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66850" y="1527175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9881106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8DEC7E50-DEA1-4A4E-9767-727DF73F75A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236927"/>
              </p:ext>
            </p:extLst>
          </p:nvPr>
        </p:nvGraphicFramePr>
        <p:xfrm>
          <a:off x="1818167" y="978195"/>
          <a:ext cx="5518298" cy="3189772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849112">
                  <a:extLst>
                    <a:ext uri="{9D8B030D-6E8A-4147-A177-3AD203B41FA5}">
                      <a16:colId xmlns:a16="http://schemas.microsoft.com/office/drawing/2014/main" val="1403233416"/>
                    </a:ext>
                  </a:extLst>
                </a:gridCol>
                <a:gridCol w="1259774">
                  <a:extLst>
                    <a:ext uri="{9D8B030D-6E8A-4147-A177-3AD203B41FA5}">
                      <a16:colId xmlns:a16="http://schemas.microsoft.com/office/drawing/2014/main" val="1576789301"/>
                    </a:ext>
                  </a:extLst>
                </a:gridCol>
                <a:gridCol w="1292195">
                  <a:extLst>
                    <a:ext uri="{9D8B030D-6E8A-4147-A177-3AD203B41FA5}">
                      <a16:colId xmlns:a16="http://schemas.microsoft.com/office/drawing/2014/main" val="40342562"/>
                    </a:ext>
                  </a:extLst>
                </a:gridCol>
                <a:gridCol w="2117217">
                  <a:extLst>
                    <a:ext uri="{9D8B030D-6E8A-4147-A177-3AD203B41FA5}">
                      <a16:colId xmlns:a16="http://schemas.microsoft.com/office/drawing/2014/main" val="2023864533"/>
                    </a:ext>
                  </a:extLst>
                </a:gridCol>
              </a:tblGrid>
              <a:tr h="27666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Neraca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Saldo</a:t>
                      </a: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Setelah </a:t>
                      </a:r>
                      <a:r>
                        <a:rPr lang="en-ID" sz="1200" dirty="0" err="1">
                          <a:solidFill>
                            <a:schemeClr val="tx1"/>
                          </a:solidFill>
                          <a:effectLst/>
                        </a:rPr>
                        <a:t>Penutup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3129179"/>
                  </a:ext>
                </a:extLst>
              </a:tr>
              <a:tr h="276664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Jul-21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56639800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6134358"/>
                  </a:ext>
                </a:extLst>
              </a:tr>
              <a:tr h="325487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</a:pP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795122976"/>
                  </a:ext>
                </a:extLst>
              </a:tr>
              <a:tr h="29293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892944824"/>
                  </a:ext>
                </a:extLst>
              </a:tr>
              <a:tr h="2766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Rp11.499.150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246315410"/>
                  </a:ext>
                </a:extLst>
              </a:tr>
              <a:tr h="2766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Rp3.525.999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113580170"/>
                  </a:ext>
                </a:extLst>
              </a:tr>
              <a:tr h="2766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Rp1.323.850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450279287"/>
                  </a:ext>
                </a:extLst>
              </a:tr>
              <a:tr h="27666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Rp3.670.218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2034125974"/>
                  </a:ext>
                </a:extLst>
              </a:tr>
              <a:tr h="292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Rp20.019.217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38007979"/>
                  </a:ext>
                </a:extLst>
              </a:tr>
              <a:tr h="292938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Rp20.019.217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Rp20.019.217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85828309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id="{31B66547-039F-49CF-9FDE-3460C498A5C4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408296" y="515422"/>
            <a:ext cx="2233304" cy="276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None/>
              <a:tabLst/>
            </a:pP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H.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Neraca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Saldo</a:t>
            </a:r>
            <a:r>
              <a:rPr kumimoji="0" lang="en-US" altLang="en-US" sz="1200" b="1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Setelah </a:t>
            </a:r>
            <a:r>
              <a:rPr kumimoji="0" lang="en-US" altLang="en-US" sz="1200" b="1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Ditutup</a:t>
            </a:r>
            <a:endParaRPr kumimoji="0" lang="en-US" alt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3605756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C89775F6-BC91-44B4-B288-7B795F0FD0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09616330-2371-46E9-85D6-DE6AC576412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29147814"/>
              </p:ext>
            </p:extLst>
          </p:nvPr>
        </p:nvGraphicFramePr>
        <p:xfrm>
          <a:off x="1850065" y="1190847"/>
          <a:ext cx="5507665" cy="2753832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34854">
                  <a:extLst>
                    <a:ext uri="{9D8B030D-6E8A-4147-A177-3AD203B41FA5}">
                      <a16:colId xmlns:a16="http://schemas.microsoft.com/office/drawing/2014/main" val="2880043492"/>
                    </a:ext>
                  </a:extLst>
                </a:gridCol>
                <a:gridCol w="1385975">
                  <a:extLst>
                    <a:ext uri="{9D8B030D-6E8A-4147-A177-3AD203B41FA5}">
                      <a16:colId xmlns:a16="http://schemas.microsoft.com/office/drawing/2014/main" val="107384457"/>
                    </a:ext>
                  </a:extLst>
                </a:gridCol>
                <a:gridCol w="1593418">
                  <a:extLst>
                    <a:ext uri="{9D8B030D-6E8A-4147-A177-3AD203B41FA5}">
                      <a16:colId xmlns:a16="http://schemas.microsoft.com/office/drawing/2014/main" val="890771858"/>
                    </a:ext>
                  </a:extLst>
                </a:gridCol>
                <a:gridCol w="1593418">
                  <a:extLst>
                    <a:ext uri="{9D8B030D-6E8A-4147-A177-3AD203B41FA5}">
                      <a16:colId xmlns:a16="http://schemas.microsoft.com/office/drawing/2014/main" val="438076610"/>
                    </a:ext>
                  </a:extLst>
                </a:gridCol>
              </a:tblGrid>
              <a:tr h="3000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Neraca Saldo Setelah Penutup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8041569"/>
                  </a:ext>
                </a:extLst>
              </a:tr>
              <a:tr h="300097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Agu-21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45174874"/>
                  </a:ext>
                </a:extLst>
              </a:tr>
              <a:tr h="31775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982486515"/>
                  </a:ext>
                </a:extLst>
              </a:tr>
              <a:tr h="3000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18.062.150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105561644"/>
                  </a:ext>
                </a:extLst>
              </a:tr>
              <a:tr h="3000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4.276.627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386694012"/>
                  </a:ext>
                </a:extLst>
              </a:tr>
              <a:tr h="3000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2.047.850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96817676"/>
                  </a:ext>
                </a:extLst>
              </a:tr>
              <a:tr h="300097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8.518.058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4076965995"/>
                  </a:ext>
                </a:extLst>
              </a:tr>
              <a:tr h="317750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32.904.685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2972790"/>
                  </a:ext>
                </a:extLst>
              </a:tr>
              <a:tr h="317750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32.904.685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32.904.685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012741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2893022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1">
            <a:extLst>
              <a:ext uri="{FF2B5EF4-FFF2-40B4-BE49-F238E27FC236}">
                <a16:creationId xmlns:a16="http://schemas.microsoft.com/office/drawing/2014/main" id="{BDC8EBC4-C1F1-47C9-A436-7EA332A7D7A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1116" y="276447"/>
            <a:ext cx="7772400" cy="4582632"/>
          </a:xfrm>
        </p:spPr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55EE0FDF-6FDB-4DFB-8300-369250EDFB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3327299"/>
              </p:ext>
            </p:extLst>
          </p:nvPr>
        </p:nvGraphicFramePr>
        <p:xfrm>
          <a:off x="1807535" y="1212112"/>
          <a:ext cx="5497032" cy="2743200"/>
        </p:xfrm>
        <a:graphic>
          <a:graphicData uri="http://schemas.openxmlformats.org/drawingml/2006/table">
            <a:tbl>
              <a:tblPr firstRow="1" firstCol="1" bandRow="1">
                <a:tableStyleId>{6D4D304E-A61D-40C4-BA62-40195C9DD5DF}</a:tableStyleId>
              </a:tblPr>
              <a:tblGrid>
                <a:gridCol w="933049">
                  <a:extLst>
                    <a:ext uri="{9D8B030D-6E8A-4147-A177-3AD203B41FA5}">
                      <a16:colId xmlns:a16="http://schemas.microsoft.com/office/drawing/2014/main" val="686175569"/>
                    </a:ext>
                  </a:extLst>
                </a:gridCol>
                <a:gridCol w="1383299">
                  <a:extLst>
                    <a:ext uri="{9D8B030D-6E8A-4147-A177-3AD203B41FA5}">
                      <a16:colId xmlns:a16="http://schemas.microsoft.com/office/drawing/2014/main" val="1583712542"/>
                    </a:ext>
                  </a:extLst>
                </a:gridCol>
                <a:gridCol w="1590342">
                  <a:extLst>
                    <a:ext uri="{9D8B030D-6E8A-4147-A177-3AD203B41FA5}">
                      <a16:colId xmlns:a16="http://schemas.microsoft.com/office/drawing/2014/main" val="1378048379"/>
                    </a:ext>
                  </a:extLst>
                </a:gridCol>
                <a:gridCol w="1590342">
                  <a:extLst>
                    <a:ext uri="{9D8B030D-6E8A-4147-A177-3AD203B41FA5}">
                      <a16:colId xmlns:a16="http://schemas.microsoft.com/office/drawing/2014/main" val="1558648018"/>
                    </a:ext>
                  </a:extLst>
                </a:gridCol>
              </a:tblGrid>
              <a:tr h="2989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Neraca Saldo Setelah Penutup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16442732"/>
                  </a:ext>
                </a:extLst>
              </a:tr>
              <a:tr h="298938">
                <a:tc gridSpan="4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Sep-21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78422866"/>
                  </a:ext>
                </a:extLst>
              </a:tr>
              <a:tr h="3165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No 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Akun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Debit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Kredit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696309388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Kas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13.110.198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15021576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102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Bank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  7.485.396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920903184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103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Peralatan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1.614.350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362907503"/>
                  </a:ext>
                </a:extLst>
              </a:tr>
              <a:tr h="298938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111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Perlengkapan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 9.521.278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3037978244"/>
                  </a:ext>
                </a:extLst>
              </a:tr>
              <a:tr h="316524">
                <a:tc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301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Modal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 31.731.222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1478613557"/>
                  </a:ext>
                </a:extLst>
              </a:tr>
              <a:tr h="316524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Total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>
                          <a:solidFill>
                            <a:schemeClr val="tx1"/>
                          </a:solidFill>
                          <a:effectLst/>
                        </a:rPr>
                        <a:t> Rp 31.731.222 </a:t>
                      </a:r>
                      <a:endParaRPr lang="en-US" sz="1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D" sz="1200" dirty="0">
                          <a:solidFill>
                            <a:schemeClr val="tx1"/>
                          </a:solidFill>
                          <a:effectLst/>
                        </a:rPr>
                        <a:t> Rp 31.731.222 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b"/>
                </a:tc>
                <a:extLst>
                  <a:ext uri="{0D108BD9-81ED-4DB2-BD59-A6C34878D82A}">
                    <a16:rowId xmlns:a16="http://schemas.microsoft.com/office/drawing/2014/main" val="75412103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861380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1E3A7-B111-4D05-BFED-48950FE28C2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3225" y="1510019"/>
            <a:ext cx="2309700" cy="478200"/>
          </a:xfrm>
        </p:spPr>
        <p:txBody>
          <a:bodyPr/>
          <a:lstStyle/>
          <a:p>
            <a:r>
              <a:rPr lang="en-US" dirty="0" err="1"/>
              <a:t>Coffe</a:t>
            </a:r>
            <a:r>
              <a:rPr lang="en-US" dirty="0"/>
              <a:t>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C6B49CF-725C-4993-93BF-A6FF70A6F8E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13225" y="2248250"/>
            <a:ext cx="2309700" cy="1548275"/>
          </a:xfrm>
        </p:spPr>
        <p:txBody>
          <a:bodyPr/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Kopi Duma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Kopi </a:t>
            </a:r>
            <a:r>
              <a:rPr lang="en-US" dirty="0" err="1"/>
              <a:t>Ruma</a:t>
            </a:r>
            <a:endParaRPr lang="en-US" dirty="0"/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Coffe</a:t>
            </a:r>
            <a:r>
              <a:rPr lang="en-US" dirty="0"/>
              <a:t> Late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Hazelnut Latte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Caramel Latte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/>
              <a:t>Vanilla Late 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 err="1"/>
              <a:t>Longblack</a:t>
            </a:r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CE010AB-F259-419B-BFD4-400B42892981}"/>
              </a:ext>
            </a:extLst>
          </p:cNvPr>
          <p:cNvSpPr>
            <a:spLocks noGrp="1"/>
          </p:cNvSpPr>
          <p:nvPr>
            <p:ph type="title" idx="2"/>
          </p:nvPr>
        </p:nvSpPr>
        <p:spPr>
          <a:xfrm>
            <a:off x="3417174" y="1510019"/>
            <a:ext cx="2309700" cy="625056"/>
          </a:xfrm>
        </p:spPr>
        <p:txBody>
          <a:bodyPr/>
          <a:lstStyle/>
          <a:p>
            <a:r>
              <a:rPr lang="en-US" dirty="0"/>
              <a:t>Non </a:t>
            </a:r>
            <a:r>
              <a:rPr lang="en-US" dirty="0" err="1"/>
              <a:t>Coffe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584D8DCF-3279-4395-8966-D810339A56DD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3417184" y="2248250"/>
            <a:ext cx="2309700" cy="1548275"/>
          </a:xfrm>
        </p:spPr>
        <p:txBody>
          <a:bodyPr/>
          <a:lstStyle/>
          <a:p>
            <a:pPr algn="l"/>
            <a:r>
              <a:rPr lang="en-US" dirty="0"/>
              <a:t>Matcha Latte</a:t>
            </a:r>
          </a:p>
          <a:p>
            <a:pPr algn="l"/>
            <a:r>
              <a:rPr lang="en-US" dirty="0"/>
              <a:t>Red velvet Latte</a:t>
            </a:r>
          </a:p>
          <a:p>
            <a:pPr algn="l"/>
            <a:r>
              <a:rPr lang="en-US" dirty="0"/>
              <a:t>Rum Regal</a:t>
            </a:r>
          </a:p>
          <a:p>
            <a:pPr algn="l"/>
            <a:r>
              <a:rPr lang="en-US" dirty="0"/>
              <a:t>Chocolate Latte</a:t>
            </a:r>
          </a:p>
          <a:p>
            <a:pPr algn="l"/>
            <a:r>
              <a:rPr lang="en-US" dirty="0"/>
              <a:t>Iced Lemon Tea</a:t>
            </a:r>
          </a:p>
          <a:p>
            <a:pPr algn="l"/>
            <a:r>
              <a:rPr lang="en-US" dirty="0"/>
              <a:t>Iced Lychee Tea</a:t>
            </a: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D6278C27-0586-4198-91B0-C7CCF691A480}"/>
              </a:ext>
            </a:extLst>
          </p:cNvPr>
          <p:cNvSpPr>
            <a:spLocks noGrp="1"/>
          </p:cNvSpPr>
          <p:nvPr>
            <p:ph type="title" idx="4"/>
          </p:nvPr>
        </p:nvSpPr>
        <p:spPr>
          <a:xfrm>
            <a:off x="6121101" y="1510019"/>
            <a:ext cx="2309700" cy="625056"/>
          </a:xfrm>
        </p:spPr>
        <p:txBody>
          <a:bodyPr/>
          <a:lstStyle/>
          <a:p>
            <a:r>
              <a:rPr lang="en-US" dirty="0"/>
              <a:t>Food</a:t>
            </a:r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3E124A43-B7C6-476C-98EE-76588199C42B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6121025" y="2248250"/>
            <a:ext cx="2309700" cy="1548275"/>
          </a:xfrm>
        </p:spPr>
        <p:txBody>
          <a:bodyPr/>
          <a:lstStyle/>
          <a:p>
            <a:pPr algn="l"/>
            <a:r>
              <a:rPr lang="en-US" dirty="0"/>
              <a:t>French Fries</a:t>
            </a:r>
          </a:p>
          <a:p>
            <a:pPr algn="l"/>
            <a:r>
              <a:rPr lang="en-US" dirty="0" err="1"/>
              <a:t>Sistagor</a:t>
            </a:r>
            <a:r>
              <a:rPr lang="en-US" dirty="0"/>
              <a:t> </a:t>
            </a:r>
          </a:p>
          <a:p>
            <a:pPr algn="l"/>
            <a:r>
              <a:rPr lang="en-US" dirty="0"/>
              <a:t>Kebab </a:t>
            </a:r>
          </a:p>
          <a:p>
            <a:pPr algn="l"/>
            <a:r>
              <a:rPr lang="en-US" dirty="0"/>
              <a:t>French n Fries</a:t>
            </a:r>
          </a:p>
          <a:p>
            <a:pPr algn="l"/>
            <a:endParaRPr lang="en-US" dirty="0"/>
          </a:p>
        </p:txBody>
      </p:sp>
      <p:sp>
        <p:nvSpPr>
          <p:cNvPr id="8" name="Title 7">
            <a:extLst>
              <a:ext uri="{FF2B5EF4-FFF2-40B4-BE49-F238E27FC236}">
                <a16:creationId xmlns:a16="http://schemas.microsoft.com/office/drawing/2014/main" id="{91446F1F-38A7-4D79-8CE7-DD595D3E27A5}"/>
              </a:ext>
            </a:extLst>
          </p:cNvPr>
          <p:cNvSpPr>
            <a:spLocks noGrp="1"/>
          </p:cNvSpPr>
          <p:nvPr>
            <p:ph type="title" idx="6"/>
          </p:nvPr>
        </p:nvSpPr>
        <p:spPr/>
        <p:txBody>
          <a:bodyPr/>
          <a:lstStyle/>
          <a:p>
            <a:pPr algn="ctr"/>
            <a:r>
              <a:rPr lang="en-US" dirty="0" err="1"/>
              <a:t>Produk</a:t>
            </a:r>
            <a:r>
              <a:rPr lang="en-US" dirty="0"/>
              <a:t> Yang </a:t>
            </a:r>
            <a:r>
              <a:rPr lang="en-US" dirty="0" err="1"/>
              <a:t>Ditawarkan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12203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A23CFA3-2B46-4153-B88A-EC846EAC01E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91905" y="2074950"/>
            <a:ext cx="3029196" cy="527700"/>
          </a:xfrm>
        </p:spPr>
        <p:txBody>
          <a:bodyPr>
            <a:noAutofit/>
          </a:bodyPr>
          <a:lstStyle/>
          <a:p>
            <a:r>
              <a:rPr lang="en-US" dirty="0" err="1"/>
              <a:t>Tempatnya</a:t>
            </a:r>
            <a:r>
              <a:rPr lang="en-US" dirty="0"/>
              <a:t> yang </a:t>
            </a:r>
            <a:r>
              <a:rPr lang="en-US" dirty="0" err="1"/>
              <a:t>minimalis</a:t>
            </a:r>
            <a:r>
              <a:rPr lang="en-US" dirty="0"/>
              <a:t> dan </a:t>
            </a:r>
            <a:r>
              <a:rPr lang="en-US" dirty="0" err="1"/>
              <a:t>nyaman</a:t>
            </a:r>
            <a:endParaRPr lang="en-US" dirty="0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9AE0887-C73E-4907-A90D-CFC4F9690ABA}"/>
              </a:ext>
            </a:extLst>
          </p:cNvPr>
          <p:cNvSpPr>
            <a:spLocks noGrp="1"/>
          </p:cNvSpPr>
          <p:nvPr>
            <p:ph type="subTitle" idx="3"/>
          </p:nvPr>
        </p:nvSpPr>
        <p:spPr>
          <a:xfrm>
            <a:off x="4822886" y="2074950"/>
            <a:ext cx="3029196" cy="527700"/>
          </a:xfrm>
        </p:spPr>
        <p:txBody>
          <a:bodyPr/>
          <a:lstStyle/>
          <a:p>
            <a:r>
              <a:rPr lang="en-US" dirty="0" err="1"/>
              <a:t>Memiliki</a:t>
            </a:r>
            <a:r>
              <a:rPr lang="en-US" dirty="0"/>
              <a:t> </a:t>
            </a:r>
            <a:r>
              <a:rPr lang="en-US" dirty="0" err="1"/>
              <a:t>beragam</a:t>
            </a:r>
            <a:r>
              <a:rPr lang="en-US" dirty="0"/>
              <a:t> menu yang </a:t>
            </a:r>
            <a:r>
              <a:rPr lang="en-US" dirty="0" err="1"/>
              <a:t>menarik</a:t>
            </a:r>
            <a:endParaRPr lang="en-US" dirty="0"/>
          </a:p>
        </p:txBody>
      </p:sp>
      <p:sp>
        <p:nvSpPr>
          <p:cNvPr id="7" name="Subtitle 6">
            <a:extLst>
              <a:ext uri="{FF2B5EF4-FFF2-40B4-BE49-F238E27FC236}">
                <a16:creationId xmlns:a16="http://schemas.microsoft.com/office/drawing/2014/main" id="{56A89DA8-BDEC-4425-8EEC-34047EE52E4F}"/>
              </a:ext>
            </a:extLst>
          </p:cNvPr>
          <p:cNvSpPr>
            <a:spLocks noGrp="1"/>
          </p:cNvSpPr>
          <p:nvPr>
            <p:ph type="subTitle" idx="5"/>
          </p:nvPr>
        </p:nvSpPr>
        <p:spPr>
          <a:xfrm>
            <a:off x="1384183" y="3508350"/>
            <a:ext cx="2936918" cy="527700"/>
          </a:xfrm>
        </p:spPr>
        <p:txBody>
          <a:bodyPr/>
          <a:lstStyle/>
          <a:p>
            <a:r>
              <a:rPr lang="en-US" dirty="0"/>
              <a:t>Luas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parkir</a:t>
            </a:r>
            <a:r>
              <a:rPr lang="en-US" dirty="0"/>
              <a:t> </a:t>
            </a:r>
            <a:r>
              <a:rPr lang="en-US" dirty="0" err="1"/>
              <a:t>baik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motor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mobil</a:t>
            </a:r>
            <a:endParaRPr lang="en-US" dirty="0"/>
          </a:p>
        </p:txBody>
      </p:sp>
      <p:sp>
        <p:nvSpPr>
          <p:cNvPr id="9" name="Subtitle 8">
            <a:extLst>
              <a:ext uri="{FF2B5EF4-FFF2-40B4-BE49-F238E27FC236}">
                <a16:creationId xmlns:a16="http://schemas.microsoft.com/office/drawing/2014/main" id="{278F2835-16EF-4A8C-B4E9-274BF7FD3386}"/>
              </a:ext>
            </a:extLst>
          </p:cNvPr>
          <p:cNvSpPr>
            <a:spLocks noGrp="1"/>
          </p:cNvSpPr>
          <p:nvPr>
            <p:ph type="subTitle" idx="7"/>
          </p:nvPr>
        </p:nvSpPr>
        <p:spPr>
          <a:xfrm>
            <a:off x="4822884" y="3508350"/>
            <a:ext cx="3029196" cy="527700"/>
          </a:xfrm>
        </p:spPr>
        <p:txBody>
          <a:bodyPr/>
          <a:lstStyle/>
          <a:p>
            <a:r>
              <a:rPr lang="en-US" dirty="0"/>
              <a:t>Harga menu yang </a:t>
            </a:r>
            <a:r>
              <a:rPr lang="en-US" dirty="0" err="1"/>
              <a:t>ditawarkan</a:t>
            </a:r>
            <a:r>
              <a:rPr lang="en-US" dirty="0"/>
              <a:t> </a:t>
            </a:r>
            <a:r>
              <a:rPr lang="en-US" dirty="0" err="1"/>
              <a:t>murah</a:t>
            </a:r>
            <a:endParaRPr lang="en-US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110AC0C5-FA6A-47A3-9CF7-7C1221A986A0}"/>
              </a:ext>
            </a:extLst>
          </p:cNvPr>
          <p:cNvSpPr>
            <a:spLocks noGrp="1"/>
          </p:cNvSpPr>
          <p:nvPr>
            <p:ph type="title" idx="8"/>
          </p:nvPr>
        </p:nvSpPr>
        <p:spPr/>
        <p:txBody>
          <a:bodyPr/>
          <a:lstStyle/>
          <a:p>
            <a:r>
              <a:rPr lang="en-US" dirty="0" err="1"/>
              <a:t>Kelebihan</a:t>
            </a:r>
            <a:r>
              <a:rPr lang="en-US" dirty="0"/>
              <a:t> Perusahaan </a:t>
            </a:r>
          </a:p>
        </p:txBody>
      </p:sp>
    </p:spTree>
    <p:extLst>
      <p:ext uri="{BB962C8B-B14F-4D97-AF65-F5344CB8AC3E}">
        <p14:creationId xmlns:p14="http://schemas.microsoft.com/office/powerpoint/2010/main" val="185902658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F6E22BB1-1067-468C-BAB1-67BEE5A629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223900" y="1744700"/>
            <a:ext cx="4696200" cy="2214904"/>
          </a:xfrm>
        </p:spPr>
        <p:txBody>
          <a:bodyPr/>
          <a:lstStyle/>
          <a:p>
            <a:pPr marL="139700" indent="0" algn="ctr">
              <a:buNone/>
            </a:pPr>
            <a:r>
              <a:rPr lang="en-US" dirty="0" err="1"/>
              <a:t>Jenis</a:t>
            </a:r>
            <a:r>
              <a:rPr lang="en-US" dirty="0"/>
              <a:t> Usaha yang </a:t>
            </a:r>
            <a:r>
              <a:rPr lang="en-US" dirty="0" err="1"/>
              <a:t>dijalankan</a:t>
            </a:r>
            <a:r>
              <a:rPr lang="en-US" dirty="0"/>
              <a:t> </a:t>
            </a:r>
            <a:r>
              <a:rPr lang="en-US" dirty="0" err="1"/>
              <a:t>adalah</a:t>
            </a:r>
            <a:r>
              <a:rPr lang="en-US" dirty="0"/>
              <a:t> </a:t>
            </a:r>
            <a:r>
              <a:rPr lang="en-US" dirty="0" err="1"/>
              <a:t>berupa</a:t>
            </a:r>
            <a:r>
              <a:rPr lang="en-US" dirty="0"/>
              <a:t> </a:t>
            </a:r>
            <a:r>
              <a:rPr lang="en-US" dirty="0" err="1"/>
              <a:t>kafe</a:t>
            </a:r>
            <a:r>
              <a:rPr lang="en-US" dirty="0"/>
              <a:t>/ </a:t>
            </a:r>
            <a:r>
              <a:rPr lang="en-US" dirty="0" err="1"/>
              <a:t>coffeshop</a:t>
            </a:r>
            <a:r>
              <a:rPr lang="en-US" dirty="0"/>
              <a:t> yang </a:t>
            </a:r>
            <a:r>
              <a:rPr lang="en-US" dirty="0" err="1"/>
              <a:t>berarti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untuk</a:t>
            </a:r>
            <a:r>
              <a:rPr lang="en-US" dirty="0"/>
              <a:t> </a:t>
            </a:r>
            <a:r>
              <a:rPr lang="en-US" dirty="0" err="1"/>
              <a:t>makan</a:t>
            </a:r>
            <a:r>
              <a:rPr lang="en-US" dirty="0"/>
              <a:t> dan </a:t>
            </a:r>
            <a:r>
              <a:rPr lang="en-US" dirty="0" err="1"/>
              <a:t>minum</a:t>
            </a:r>
            <a:r>
              <a:rPr lang="en-US" dirty="0"/>
              <a:t> </a:t>
            </a:r>
            <a:r>
              <a:rPr lang="en-US" dirty="0" err="1"/>
              <a:t>sajian</a:t>
            </a:r>
            <a:r>
              <a:rPr lang="en-US" dirty="0"/>
              <a:t> </a:t>
            </a:r>
            <a:r>
              <a:rPr lang="en-US" dirty="0" err="1"/>
              <a:t>cepat</a:t>
            </a:r>
            <a:r>
              <a:rPr lang="en-US" dirty="0"/>
              <a:t> </a:t>
            </a:r>
            <a:r>
              <a:rPr lang="en-US" dirty="0" err="1"/>
              <a:t>saji</a:t>
            </a:r>
            <a:r>
              <a:rPr lang="en-US" dirty="0"/>
              <a:t> dan </a:t>
            </a:r>
            <a:r>
              <a:rPr lang="en-US" dirty="0" err="1"/>
              <a:t>menyuguhkan</a:t>
            </a:r>
            <a:r>
              <a:rPr lang="en-US" dirty="0"/>
              <a:t> </a:t>
            </a:r>
            <a:r>
              <a:rPr lang="en-US" dirty="0" err="1"/>
              <a:t>suasana</a:t>
            </a:r>
            <a:r>
              <a:rPr lang="en-US" dirty="0"/>
              <a:t> </a:t>
            </a:r>
            <a:r>
              <a:rPr lang="en-US" dirty="0" err="1"/>
              <a:t>santai</a:t>
            </a:r>
            <a:r>
              <a:rPr lang="en-US" dirty="0"/>
              <a:t> </a:t>
            </a:r>
            <a:r>
              <a:rPr lang="en-US" dirty="0" err="1"/>
              <a:t>atau</a:t>
            </a:r>
            <a:r>
              <a:rPr lang="en-US" dirty="0"/>
              <a:t> </a:t>
            </a:r>
            <a:r>
              <a:rPr lang="en-US" dirty="0" err="1"/>
              <a:t>tidak</a:t>
            </a:r>
            <a:r>
              <a:rPr lang="en-US" dirty="0"/>
              <a:t> </a:t>
            </a:r>
            <a:r>
              <a:rPr lang="en-US" dirty="0" err="1"/>
              <a:t>resmi</a:t>
            </a:r>
            <a:r>
              <a:rPr lang="en-US" dirty="0"/>
              <a:t> </a:t>
            </a:r>
            <a:r>
              <a:rPr lang="en-US" dirty="0" err="1"/>
              <a:t>selain</a:t>
            </a:r>
            <a:r>
              <a:rPr lang="en-US" dirty="0"/>
              <a:t> </a:t>
            </a:r>
            <a:r>
              <a:rPr lang="en-US" dirty="0" err="1"/>
              <a:t>itu</a:t>
            </a:r>
            <a:r>
              <a:rPr lang="en-US" dirty="0"/>
              <a:t> juga </a:t>
            </a:r>
            <a:r>
              <a:rPr lang="en-US" dirty="0" err="1"/>
              <a:t>tempat</a:t>
            </a:r>
            <a:r>
              <a:rPr lang="en-US" dirty="0"/>
              <a:t> </a:t>
            </a:r>
            <a:r>
              <a:rPr lang="en-US" dirty="0" err="1"/>
              <a:t>nya</a:t>
            </a:r>
            <a:r>
              <a:rPr lang="en-US" dirty="0"/>
              <a:t> </a:t>
            </a:r>
            <a:r>
              <a:rPr lang="en-US" dirty="0" err="1"/>
              <a:t>menyediakan</a:t>
            </a:r>
            <a:r>
              <a:rPr lang="en-US" dirty="0"/>
              <a:t> </a:t>
            </a:r>
            <a:r>
              <a:rPr lang="en-US" dirty="0" err="1"/>
              <a:t>tempat</a:t>
            </a:r>
            <a:r>
              <a:rPr lang="en-US" dirty="0"/>
              <a:t> duduk </a:t>
            </a:r>
            <a:r>
              <a:rPr lang="en-US" dirty="0" err="1"/>
              <a:t>didalam</a:t>
            </a:r>
            <a:r>
              <a:rPr lang="en-US" dirty="0"/>
              <a:t> </a:t>
            </a:r>
            <a:r>
              <a:rPr lang="en-US" dirty="0" err="1"/>
              <a:t>maupun</a:t>
            </a:r>
            <a:r>
              <a:rPr lang="en-US" dirty="0"/>
              <a:t> </a:t>
            </a:r>
            <a:r>
              <a:rPr lang="en-US" dirty="0" err="1"/>
              <a:t>diluar</a:t>
            </a:r>
            <a:r>
              <a:rPr lang="en-US" dirty="0"/>
              <a:t> café 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AB26663-06CE-4A46-9029-87924A793E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Jenis</a:t>
            </a:r>
            <a:r>
              <a:rPr lang="en-US" dirty="0"/>
              <a:t> Usaha </a:t>
            </a:r>
          </a:p>
        </p:txBody>
      </p:sp>
    </p:spTree>
    <p:extLst>
      <p:ext uri="{BB962C8B-B14F-4D97-AF65-F5344CB8AC3E}">
        <p14:creationId xmlns:p14="http://schemas.microsoft.com/office/powerpoint/2010/main" val="312348798"/>
      </p:ext>
    </p:extLst>
  </p:cSld>
  <p:clrMapOvr>
    <a:masterClrMapping/>
  </p:clrMapOvr>
</p:sld>
</file>

<file path=ppt/theme/theme1.xml><?xml version="1.0" encoding="utf-8"?>
<a:theme xmlns:a="http://schemas.openxmlformats.org/drawingml/2006/main" name="Cool &amp; Abstract Consulting Toolkit by Slidesgo">
  <a:themeElements>
    <a:clrScheme name="Simple Light">
      <a:dk1>
        <a:srgbClr val="FFFFFF"/>
      </a:dk1>
      <a:lt1>
        <a:srgbClr val="353535"/>
      </a:lt1>
      <a:dk2>
        <a:srgbClr val="E5BFFF"/>
      </a:dk2>
      <a:lt2>
        <a:srgbClr val="C87CFE"/>
      </a:lt2>
      <a:accent1>
        <a:srgbClr val="FFFFFF"/>
      </a:accent1>
      <a:accent2>
        <a:srgbClr val="2D2D2D"/>
      </a:accent2>
      <a:accent3>
        <a:srgbClr val="6AD9FF"/>
      </a:accent3>
      <a:accent4>
        <a:srgbClr val="FFFFFF"/>
      </a:accent4>
      <a:accent5>
        <a:srgbClr val="FFFFFF"/>
      </a:accent5>
      <a:accent6>
        <a:srgbClr val="FFFFFF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499</TotalTime>
  <Words>8118</Words>
  <Application>Microsoft Office PowerPoint</Application>
  <PresentationFormat>On-screen Show (16:9)</PresentationFormat>
  <Paragraphs>4166</Paragraphs>
  <Slides>66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66</vt:i4>
      </vt:variant>
    </vt:vector>
  </HeadingPairs>
  <TitlesOfParts>
    <vt:vector size="76" baseType="lpstr">
      <vt:lpstr>Calibri</vt:lpstr>
      <vt:lpstr>Abhaya Libre ExtraBold</vt:lpstr>
      <vt:lpstr>Bebas Neue</vt:lpstr>
      <vt:lpstr>Nunito Light</vt:lpstr>
      <vt:lpstr>Montserrat</vt:lpstr>
      <vt:lpstr>Arial</vt:lpstr>
      <vt:lpstr>Times New Roman</vt:lpstr>
      <vt:lpstr>Baskerville Old Face</vt:lpstr>
      <vt:lpstr>Abhaya Libre</vt:lpstr>
      <vt:lpstr>Cool &amp; Abstract Consulting Toolkit by Slidesgo</vt:lpstr>
      <vt:lpstr>Nama Anggota</vt:lpstr>
      <vt:lpstr>Latar Belakang </vt:lpstr>
      <vt:lpstr>01</vt:lpstr>
      <vt:lpstr>PowerPoint Presentation</vt:lpstr>
      <vt:lpstr>Sejarah Perusahaan</vt:lpstr>
      <vt:lpstr>Misi</vt:lpstr>
      <vt:lpstr>Coffe </vt:lpstr>
      <vt:lpstr>Kelebihan Perusahaan </vt:lpstr>
      <vt:lpstr>Jenis Usaha </vt:lpstr>
      <vt:lpstr>Rencana Perkembangan Usaha</vt:lpstr>
      <vt:lpstr>Daftar Akun</vt:lpstr>
      <vt:lpstr>Hasil analisis dan Evaluasi</vt:lpstr>
      <vt:lpstr>PowerPoint Presentation</vt:lpstr>
      <vt:lpstr>Laporan Keuangan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Cool &amp; Abstract Consulting Toolkit</dc:title>
  <cp:lastModifiedBy>bintang waluya</cp:lastModifiedBy>
  <cp:revision>7</cp:revision>
  <dcterms:modified xsi:type="dcterms:W3CDTF">2021-11-21T13:34:44Z</dcterms:modified>
</cp:coreProperties>
</file>