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Abhaya Libre Regular" panose="020B0604020202020204" charset="0"/>
      <p:regular r:id="rId38"/>
    </p:embeddedFont>
    <p:embeddedFont>
      <p:font typeface="Abhaya Libre Regular Italics" panose="020B0604020202020204" charset="0"/>
      <p:regular r:id="rId39"/>
    </p:embeddedFont>
    <p:embeddedFont>
      <p:font typeface="Alegreya" panose="020B0604020202020204" charset="0"/>
      <p:regular r:id="rId40"/>
    </p:embeddedFont>
    <p:embeddedFont>
      <p:font typeface="Alegreya Bold" panose="020B0604020202020204" charset="0"/>
      <p:regular r:id="rId41"/>
    </p:embeddedFont>
    <p:embeddedFont>
      <p:font typeface="Alice" panose="020B0604020202020204" charset="0"/>
      <p:regular r:id="rId42"/>
    </p:embeddedFont>
    <p:embeddedFont>
      <p:font typeface="Alice Bold" panose="020B0604020202020204" charset="0"/>
      <p:regular r:id="rId43"/>
    </p:embeddedFont>
    <p:embeddedFont>
      <p:font typeface="Alice Bold Italics" panose="020B0604020202020204" charset="0"/>
      <p:regular r:id="rId44"/>
    </p:embeddedFont>
    <p:embeddedFont>
      <p:font typeface="Calibri" panose="020F0502020204030204" pitchFamily="34" charset="0"/>
      <p:regular r:id="rId45"/>
      <p:bold r:id="rId46"/>
      <p:italic r:id="rId47"/>
      <p:boldItalic r:id="rId48"/>
    </p:embeddedFont>
    <p:embeddedFont>
      <p:font typeface="Harlow Solid Italic" panose="04030604020F02020D02" pitchFamily="82" charset="0"/>
      <p:italic r:id="rId49"/>
    </p:embeddedFont>
    <p:embeddedFont>
      <p:font typeface="Lemon Tuesday"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kita semua tahu bahwasanya umkm kini sudah banyak beroperasi di Indonesia, melihatfenomena tersebut dapat tercerminkan bahwa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Laporan laba-rugi merupakan laporan yang berisi informasi tentang kondisi keuangan perusahaan berdasarkan kinerja kerja perusahaan selama periode tertentu. Jenis laporan laba-rugi yang dibuat adalah laporan laba-rugi single step yang bersifat sederhana, hanya terdiri dari akun pendapatan dan akun beban.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28</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Laporan perubahan ekuitas (modal) adalah laporan keuangan yang berisi informasi tentang penyebab bertambah dan berkurangnya akun modal dalam periode tertentu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29</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18.12.2021</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Laporan posisi keuangan merupakan laporan yang berisi informasi tentang aset (harta), liabilitas (hutang), dan ekuitas (modal). Dari tabel laporan posisi keuangan yang telah dibuat untuk periode Agustus sampai Oktober dapat diketahui bahwa aset (harta) terdiri dari akun kas, peralatan, akumulasi penyusutan peralatan, kendaraan, dan perlengkapan.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jpe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15.jpe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75.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7.svg"/><Relationship Id="rId7" Type="http://schemas.openxmlformats.org/officeDocument/2006/relationships/image" Target="../media/image81.svg"/><Relationship Id="rId12" Type="http://schemas.openxmlformats.org/officeDocument/2006/relationships/image" Target="../media/image8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35.svg"/><Relationship Id="rId10" Type="http://schemas.openxmlformats.org/officeDocument/2006/relationships/image" Target="../media/image84.png"/><Relationship Id="rId4" Type="http://schemas.openxmlformats.org/officeDocument/2006/relationships/image" Target="../media/image34.png"/><Relationship Id="rId9" Type="http://schemas.openxmlformats.org/officeDocument/2006/relationships/image" Target="../media/image83.svg"/></Relationships>
</file>

<file path=ppt/slides/_rels/slide17.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0.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57.sv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16.png"/><Relationship Id="rId7" Type="http://schemas.openxmlformats.org/officeDocument/2006/relationships/image" Target="../media/image68.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65.svg"/><Relationship Id="rId4" Type="http://schemas.openxmlformats.org/officeDocument/2006/relationships/image" Target="../media/image17.sv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7.svg"/><Relationship Id="rId10" Type="http://schemas.openxmlformats.org/officeDocument/2006/relationships/image" Target="../media/image100.svg"/><Relationship Id="rId4" Type="http://schemas.openxmlformats.org/officeDocument/2006/relationships/image" Target="../media/image16.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sv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7.svg"/><Relationship Id="rId10" Type="http://schemas.openxmlformats.org/officeDocument/2006/relationships/image" Target="../media/image43.svg"/><Relationship Id="rId4" Type="http://schemas.openxmlformats.org/officeDocument/2006/relationships/image" Target="../media/image16.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sv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7.svg"/><Relationship Id="rId10" Type="http://schemas.openxmlformats.org/officeDocument/2006/relationships/image" Target="../media/image104.svg"/><Relationship Id="rId4" Type="http://schemas.openxmlformats.org/officeDocument/2006/relationships/image" Target="../media/image16.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43.svg"/><Relationship Id="rId5" Type="http://schemas.openxmlformats.org/officeDocument/2006/relationships/image" Target="../media/image17.svg"/><Relationship Id="rId10"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106.jpe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5.svg"/><Relationship Id="rId7" Type="http://schemas.openxmlformats.org/officeDocument/2006/relationships/image" Target="../media/image108.jpe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9.svg"/></Relationships>
</file>

<file path=ppt/slides/_rels/slide2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95.svg"/><Relationship Id="rId7" Type="http://schemas.openxmlformats.org/officeDocument/2006/relationships/image" Target="../media/image18.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09.jpe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5.svg"/><Relationship Id="rId7" Type="http://schemas.openxmlformats.org/officeDocument/2006/relationships/image" Target="../media/image111.jpe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7.svg"/><Relationship Id="rId10" Type="http://schemas.openxmlformats.org/officeDocument/2006/relationships/image" Target="../media/image43.svg"/><Relationship Id="rId4" Type="http://schemas.openxmlformats.org/officeDocument/2006/relationships/image" Target="../media/image16.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7.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sv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95.svg"/><Relationship Id="rId9" Type="http://schemas.openxmlformats.org/officeDocument/2006/relationships/image" Target="../media/image114.png"/></Relationships>
</file>

<file path=ppt/slides/_rels/slide29.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37.svg"/><Relationship Id="rId5" Type="http://schemas.openxmlformats.org/officeDocument/2006/relationships/image" Target="../media/image16.png"/><Relationship Id="rId10" Type="http://schemas.openxmlformats.org/officeDocument/2006/relationships/image" Target="../media/image36.png"/><Relationship Id="rId4" Type="http://schemas.openxmlformats.org/officeDocument/2006/relationships/image" Target="../media/image95.sv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35.sv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image" Target="../media/image95.svg"/><Relationship Id="rId9" Type="http://schemas.openxmlformats.org/officeDocument/2006/relationships/image" Target="../media/image116.png"/></Relationships>
</file>

<file path=ppt/slides/_rels/slide3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7.svg"/><Relationship Id="rId10" Type="http://schemas.openxmlformats.org/officeDocument/2006/relationships/image" Target="../media/image19.svg"/><Relationship Id="rId4" Type="http://schemas.openxmlformats.org/officeDocument/2006/relationships/image" Target="../media/image16.pn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119.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slides/_rels/slide3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22.png"/><Relationship Id="rId7" Type="http://schemas.openxmlformats.org/officeDocument/2006/relationships/image" Target="../media/image48.pn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124.png"/><Relationship Id="rId10" Type="http://schemas.openxmlformats.org/officeDocument/2006/relationships/image" Target="../media/image23.svg"/><Relationship Id="rId4" Type="http://schemas.openxmlformats.org/officeDocument/2006/relationships/image" Target="../media/image123.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8B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670905">
            <a:off x="16418355" y="2035832"/>
            <a:ext cx="683184" cy="158880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33214">
            <a:off x="-977637" y="4812742"/>
            <a:ext cx="7761428" cy="776142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5558" y="-1962514"/>
            <a:ext cx="8581489" cy="858148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07771" flipH="1">
            <a:off x="-1165744" y="-119368"/>
            <a:ext cx="4895196" cy="4895196"/>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37164">
            <a:off x="-1501129" y="4320319"/>
            <a:ext cx="4475966" cy="4475966"/>
          </a:xfrm>
          <a:prstGeom prst="rect">
            <a:avLst/>
          </a:prstGeom>
        </p:spPr>
      </p:pic>
      <p:grpSp>
        <p:nvGrpSpPr>
          <p:cNvPr id="7" name="Group 7"/>
          <p:cNvGrpSpPr/>
          <p:nvPr/>
        </p:nvGrpSpPr>
        <p:grpSpPr>
          <a:xfrm>
            <a:off x="6526148" y="1789663"/>
            <a:ext cx="10415517" cy="8311453"/>
            <a:chOff x="0" y="0"/>
            <a:chExt cx="13887356" cy="11081937"/>
          </a:xfrm>
        </p:grpSpPr>
        <p:sp>
          <p:nvSpPr>
            <p:cNvPr id="8" name="TextBox 8"/>
            <p:cNvSpPr txBox="1"/>
            <p:nvPr/>
          </p:nvSpPr>
          <p:spPr>
            <a:xfrm>
              <a:off x="0" y="1184968"/>
              <a:ext cx="13887356" cy="7913489"/>
            </a:xfrm>
            <a:prstGeom prst="rect">
              <a:avLst/>
            </a:prstGeom>
          </p:spPr>
          <p:txBody>
            <a:bodyPr lIns="0" tIns="0" rIns="0" bIns="0" rtlCol="0" anchor="t">
              <a:spAutoFit/>
            </a:bodyPr>
            <a:lstStyle/>
            <a:p>
              <a:pPr algn="ctr">
                <a:lnSpc>
                  <a:spcPts val="15578"/>
                </a:lnSpc>
              </a:pPr>
              <a:r>
                <a:rPr lang="en-US" sz="12982" spc="-129" dirty="0">
                  <a:solidFill>
                    <a:srgbClr val="F4FAEC"/>
                  </a:solidFill>
                  <a:latin typeface="Alegreya Bold"/>
                </a:rPr>
                <a:t>Project Based </a:t>
              </a:r>
              <a:r>
                <a:rPr lang="en-US" sz="12982" spc="-129" dirty="0" err="1">
                  <a:solidFill>
                    <a:srgbClr val="F4FAEC"/>
                  </a:solidFill>
                  <a:latin typeface="Alegreya Bold"/>
                </a:rPr>
                <a:t>Pengantar</a:t>
              </a:r>
              <a:r>
                <a:rPr lang="en-US" sz="12982" spc="-129" dirty="0">
                  <a:solidFill>
                    <a:srgbClr val="F4FAEC"/>
                  </a:solidFill>
                  <a:latin typeface="Alegreya Bold"/>
                </a:rPr>
                <a:t> </a:t>
              </a:r>
              <a:r>
                <a:rPr lang="en-US" sz="12982" spc="-129" dirty="0" err="1">
                  <a:solidFill>
                    <a:srgbClr val="F4FAEC"/>
                  </a:solidFill>
                  <a:latin typeface="Alegreya Bold"/>
                </a:rPr>
                <a:t>Akuntansi</a:t>
              </a:r>
              <a:endParaRPr lang="en-US" sz="12982" spc="-129" dirty="0">
                <a:solidFill>
                  <a:srgbClr val="F4FAEC"/>
                </a:solidFill>
                <a:latin typeface="Alegreya Bold"/>
              </a:endParaRPr>
            </a:p>
          </p:txBody>
        </p:sp>
        <p:sp>
          <p:nvSpPr>
            <p:cNvPr id="9" name="TextBox 9"/>
            <p:cNvSpPr txBox="1"/>
            <p:nvPr/>
          </p:nvSpPr>
          <p:spPr>
            <a:xfrm>
              <a:off x="0" y="9821133"/>
              <a:ext cx="13887356" cy="1260804"/>
            </a:xfrm>
            <a:prstGeom prst="rect">
              <a:avLst/>
            </a:prstGeom>
          </p:spPr>
          <p:txBody>
            <a:bodyPr lIns="0" tIns="0" rIns="0" bIns="0" rtlCol="0" anchor="t">
              <a:spAutoFit/>
            </a:bodyPr>
            <a:lstStyle/>
            <a:p>
              <a:pPr algn="ctr">
                <a:lnSpc>
                  <a:spcPts val="7702"/>
                </a:lnSpc>
              </a:pPr>
              <a:endParaRPr/>
            </a:p>
          </p:txBody>
        </p:sp>
        <p:sp>
          <p:nvSpPr>
            <p:cNvPr id="10" name="TextBox 10"/>
            <p:cNvSpPr txBox="1"/>
            <p:nvPr/>
          </p:nvSpPr>
          <p:spPr>
            <a:xfrm>
              <a:off x="0" y="28575"/>
              <a:ext cx="13887356" cy="641890"/>
            </a:xfrm>
            <a:prstGeom prst="rect">
              <a:avLst/>
            </a:prstGeom>
          </p:spPr>
          <p:txBody>
            <a:bodyPr lIns="0" tIns="0" rIns="0" bIns="0" rtlCol="0" anchor="t">
              <a:spAutoFit/>
            </a:bodyPr>
            <a:lstStyle/>
            <a:p>
              <a:pPr algn="ctr">
                <a:lnSpc>
                  <a:spcPts val="3630"/>
                </a:lnSpc>
              </a:pPr>
              <a:endParaRP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6269">
            <a:off x="7309636" y="7685609"/>
            <a:ext cx="683184" cy="15888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0438757" y="3233096"/>
            <a:ext cx="9177579" cy="91775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70455" y="-2123675"/>
            <a:ext cx="9120290" cy="9120290"/>
          </a:xfrm>
          <a:prstGeom prst="rect">
            <a:avLst/>
          </a:prstGeom>
        </p:spPr>
      </p:pic>
      <p:grpSp>
        <p:nvGrpSpPr>
          <p:cNvPr id="4" name="Group 4"/>
          <p:cNvGrpSpPr/>
          <p:nvPr/>
        </p:nvGrpSpPr>
        <p:grpSpPr>
          <a:xfrm>
            <a:off x="1028700" y="1507997"/>
            <a:ext cx="10978777" cy="2275698"/>
            <a:chOff x="0" y="0"/>
            <a:chExt cx="14638370" cy="3034264"/>
          </a:xfrm>
        </p:grpSpPr>
        <p:sp>
          <p:nvSpPr>
            <p:cNvPr id="5" name="TextBox 5"/>
            <p:cNvSpPr txBox="1"/>
            <p:nvPr/>
          </p:nvSpPr>
          <p:spPr>
            <a:xfrm>
              <a:off x="0" y="-9525"/>
              <a:ext cx="14638370" cy="1696641"/>
            </a:xfrm>
            <a:prstGeom prst="rect">
              <a:avLst/>
            </a:prstGeom>
          </p:spPr>
          <p:txBody>
            <a:bodyPr lIns="0" tIns="0" rIns="0" bIns="0" rtlCol="0" anchor="t">
              <a:spAutoFit/>
            </a:bodyPr>
            <a:lstStyle/>
            <a:p>
              <a:pPr>
                <a:lnSpc>
                  <a:spcPts val="9963"/>
                </a:lnSpc>
              </a:pPr>
              <a:r>
                <a:rPr lang="en-US" sz="8302" spc="-83">
                  <a:solidFill>
                    <a:srgbClr val="42270E"/>
                  </a:solidFill>
                  <a:latin typeface="Alice Bold"/>
                </a:rPr>
                <a:t>Perkembangan Usaha</a:t>
              </a:r>
            </a:p>
          </p:txBody>
        </p:sp>
        <p:sp>
          <p:nvSpPr>
            <p:cNvPr id="6" name="TextBox 6"/>
            <p:cNvSpPr txBox="1"/>
            <p:nvPr/>
          </p:nvSpPr>
          <p:spPr>
            <a:xfrm>
              <a:off x="0" y="2300741"/>
              <a:ext cx="14638370" cy="733523"/>
            </a:xfrm>
            <a:prstGeom prst="rect">
              <a:avLst/>
            </a:prstGeom>
          </p:spPr>
          <p:txBody>
            <a:bodyPr lIns="0" tIns="0" rIns="0" bIns="0" rtlCol="0" anchor="t">
              <a:spAutoFit/>
            </a:bodyPr>
            <a:lstStyle/>
            <a:p>
              <a:pPr>
                <a:lnSpc>
                  <a:spcPts val="4219"/>
                </a:lnSpc>
              </a:pPr>
              <a:endParaRPr/>
            </a:p>
          </p:txBody>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50172">
            <a:off x="343353" y="934595"/>
            <a:ext cx="585800" cy="1362326"/>
          </a:xfrm>
          <a:prstGeom prst="rect">
            <a:avLst/>
          </a:prstGeom>
        </p:spPr>
      </p:pic>
      <p:sp>
        <p:nvSpPr>
          <p:cNvPr id="8" name="TextBox 8"/>
          <p:cNvSpPr txBox="1"/>
          <p:nvPr/>
        </p:nvSpPr>
        <p:spPr>
          <a:xfrm>
            <a:off x="1028700" y="3033071"/>
            <a:ext cx="11669700" cy="6325966"/>
          </a:xfrm>
          <a:prstGeom prst="rect">
            <a:avLst/>
          </a:prstGeom>
        </p:spPr>
        <p:txBody>
          <a:bodyPr lIns="0" tIns="0" rIns="0" bIns="0" rtlCol="0" anchor="t">
            <a:spAutoFit/>
          </a:bodyPr>
          <a:lstStyle/>
          <a:p>
            <a:pPr algn="just">
              <a:lnSpc>
                <a:spcPts val="6400"/>
              </a:lnSpc>
            </a:pPr>
            <a:r>
              <a:rPr lang="en-US" sz="3699">
                <a:solidFill>
                  <a:srgbClr val="42270E"/>
                </a:solidFill>
                <a:latin typeface="Alice"/>
              </a:rPr>
              <a:t>     Seperti yang sudah dijelaskan usaha ini bermula dari menjual roti dengan berkeliling melalui gerobak. Adanya perkembangan membuat pemilik akhirnya membuka toko, dahulu usaha ini memiliki beberapa cabang. Karena tidak ada orang yang dapat mengurus maka cabang tersebut harus ditutup dan menyisakan dua cabang saja.</a:t>
            </a:r>
          </a:p>
          <a:p>
            <a:pPr algn="ctr">
              <a:lnSpc>
                <a:spcPts val="4759"/>
              </a:lnSpc>
            </a:pPr>
            <a:endParaRPr lang="en-US" sz="3699">
              <a:solidFill>
                <a:srgbClr val="42270E"/>
              </a:solidFill>
              <a:latin typeface="Alic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70455" y="-2123675"/>
            <a:ext cx="9120290" cy="9120290"/>
          </a:xfrm>
          <a:prstGeom prst="rect">
            <a:avLst/>
          </a:prstGeom>
        </p:spPr>
      </p:pic>
      <p:grpSp>
        <p:nvGrpSpPr>
          <p:cNvPr id="3" name="Group 3"/>
          <p:cNvGrpSpPr/>
          <p:nvPr/>
        </p:nvGrpSpPr>
        <p:grpSpPr>
          <a:xfrm>
            <a:off x="1028700" y="1615692"/>
            <a:ext cx="11669700" cy="2275698"/>
            <a:chOff x="0" y="0"/>
            <a:chExt cx="15559600" cy="3034264"/>
          </a:xfrm>
        </p:grpSpPr>
        <p:sp>
          <p:nvSpPr>
            <p:cNvPr id="4" name="TextBox 4"/>
            <p:cNvSpPr txBox="1"/>
            <p:nvPr/>
          </p:nvSpPr>
          <p:spPr>
            <a:xfrm>
              <a:off x="0" y="-9525"/>
              <a:ext cx="15559600" cy="1696641"/>
            </a:xfrm>
            <a:prstGeom prst="rect">
              <a:avLst/>
            </a:prstGeom>
          </p:spPr>
          <p:txBody>
            <a:bodyPr lIns="0" tIns="0" rIns="0" bIns="0" rtlCol="0" anchor="t">
              <a:spAutoFit/>
            </a:bodyPr>
            <a:lstStyle/>
            <a:p>
              <a:pPr>
                <a:lnSpc>
                  <a:spcPts val="9963"/>
                </a:lnSpc>
              </a:pPr>
              <a:r>
                <a:rPr lang="en-US" sz="8302" spc="-83" dirty="0" err="1">
                  <a:solidFill>
                    <a:srgbClr val="42270E"/>
                  </a:solidFill>
                  <a:latin typeface="Alice Bold"/>
                </a:rPr>
                <a:t>Rencana</a:t>
              </a:r>
              <a:r>
                <a:rPr lang="en-US" sz="8302" spc="-83" dirty="0">
                  <a:solidFill>
                    <a:srgbClr val="42270E"/>
                  </a:solidFill>
                  <a:latin typeface="Alice Bold"/>
                </a:rPr>
                <a:t> </a:t>
              </a:r>
              <a:r>
                <a:rPr lang="en-US" sz="8302" spc="-83" dirty="0" err="1">
                  <a:solidFill>
                    <a:srgbClr val="42270E"/>
                  </a:solidFill>
                  <a:latin typeface="Alice Bold"/>
                </a:rPr>
                <a:t>Pengembangan</a:t>
              </a:r>
              <a:endParaRPr lang="en-US" sz="8302" spc="-83" dirty="0">
                <a:solidFill>
                  <a:srgbClr val="42270E"/>
                </a:solidFill>
                <a:latin typeface="Alice Bold"/>
              </a:endParaRPr>
            </a:p>
          </p:txBody>
        </p:sp>
        <p:sp>
          <p:nvSpPr>
            <p:cNvPr id="5" name="TextBox 5"/>
            <p:cNvSpPr txBox="1"/>
            <p:nvPr/>
          </p:nvSpPr>
          <p:spPr>
            <a:xfrm>
              <a:off x="0" y="2300741"/>
              <a:ext cx="15559600" cy="733523"/>
            </a:xfrm>
            <a:prstGeom prst="rect">
              <a:avLst/>
            </a:prstGeom>
          </p:spPr>
          <p:txBody>
            <a:bodyPr lIns="0" tIns="0" rIns="0" bIns="0" rtlCol="0" anchor="t">
              <a:spAutoFit/>
            </a:bodyPr>
            <a:lstStyle/>
            <a:p>
              <a:pPr>
                <a:lnSpc>
                  <a:spcPts val="421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0172">
            <a:off x="343353" y="934595"/>
            <a:ext cx="585800" cy="1362326"/>
          </a:xfrm>
          <a:prstGeom prst="rect">
            <a:avLst/>
          </a:prstGeom>
        </p:spPr>
      </p:pic>
      <p:sp>
        <p:nvSpPr>
          <p:cNvPr id="7" name="TextBox 7"/>
          <p:cNvSpPr txBox="1"/>
          <p:nvPr/>
        </p:nvSpPr>
        <p:spPr>
          <a:xfrm>
            <a:off x="1028700" y="3156896"/>
            <a:ext cx="11669700" cy="4952306"/>
          </a:xfrm>
          <a:prstGeom prst="rect">
            <a:avLst/>
          </a:prstGeom>
        </p:spPr>
        <p:txBody>
          <a:bodyPr lIns="0" tIns="0" rIns="0" bIns="0" rtlCol="0" anchor="t">
            <a:spAutoFit/>
          </a:bodyPr>
          <a:lstStyle/>
          <a:p>
            <a:pPr algn="just">
              <a:lnSpc>
                <a:spcPts val="5599"/>
              </a:lnSpc>
            </a:pPr>
            <a:r>
              <a:rPr lang="en-US" sz="3999">
                <a:solidFill>
                  <a:srgbClr val="42270E"/>
                </a:solidFill>
                <a:latin typeface="Alice"/>
              </a:rPr>
              <a:t>Belum ada rencana untuk mengembangkan usaha dengan cara membuka cabang baru. Rencana saat ini yaitu melakukan hal-hal untuk mempertahankan usaha yang sudah ada, apalagi sekarang sedang dihadapkan dengan kondisi pandemi.</a:t>
            </a:r>
          </a:p>
          <a:p>
            <a:pPr algn="just">
              <a:lnSpc>
                <a:spcPts val="5599"/>
              </a:lnSpc>
            </a:pPr>
            <a:endParaRPr lang="en-US" sz="3999">
              <a:solidFill>
                <a:srgbClr val="42270E"/>
              </a:solidFill>
              <a:latin typeface="Alice"/>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12675" y="5834374"/>
            <a:ext cx="5574033" cy="42362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D8C6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384045" y="1463560"/>
            <a:ext cx="5519910" cy="7359879"/>
          </a:xfrm>
          <a:prstGeom prst="rect">
            <a:avLst/>
          </a:prstGeom>
        </p:spPr>
      </p:pic>
      <p:pic>
        <p:nvPicPr>
          <p:cNvPr id="3" name="Picture 3"/>
          <p:cNvPicPr>
            <a:picLocks noChangeAspect="1"/>
          </p:cNvPicPr>
          <p:nvPr/>
        </p:nvPicPr>
        <p:blipFill>
          <a:blip r:embed="rId3"/>
          <a:srcRect/>
          <a:stretch>
            <a:fillRect/>
          </a:stretch>
        </p:blipFill>
        <p:spPr>
          <a:xfrm>
            <a:off x="864136" y="1463560"/>
            <a:ext cx="5519910" cy="7359879"/>
          </a:xfrm>
          <a:prstGeom prst="rect">
            <a:avLst/>
          </a:prstGeom>
        </p:spPr>
      </p:pic>
      <p:pic>
        <p:nvPicPr>
          <p:cNvPr id="4" name="Picture 4"/>
          <p:cNvPicPr>
            <a:picLocks noChangeAspect="1"/>
          </p:cNvPicPr>
          <p:nvPr/>
        </p:nvPicPr>
        <p:blipFill>
          <a:blip r:embed="rId4"/>
          <a:srcRect/>
          <a:stretch>
            <a:fillRect/>
          </a:stretch>
        </p:blipFill>
        <p:spPr>
          <a:xfrm>
            <a:off x="11903955" y="1463560"/>
            <a:ext cx="5519910" cy="735987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238" y="9100788"/>
            <a:ext cx="2457877" cy="164007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39564" y="8229163"/>
            <a:ext cx="2736514" cy="1691663"/>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7052">
            <a:off x="151207" y="296920"/>
            <a:ext cx="2037869" cy="146356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38021">
            <a:off x="14945000" y="208397"/>
            <a:ext cx="2782939" cy="19935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FD18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39867" y="1944461"/>
            <a:ext cx="5502644" cy="7336859"/>
          </a:xfrm>
          <a:prstGeom prst="rect">
            <a:avLst/>
          </a:prstGeom>
        </p:spPr>
      </p:pic>
      <p:pic>
        <p:nvPicPr>
          <p:cNvPr id="3" name="Picture 3"/>
          <p:cNvPicPr>
            <a:picLocks noChangeAspect="1"/>
          </p:cNvPicPr>
          <p:nvPr/>
        </p:nvPicPr>
        <p:blipFill>
          <a:blip r:embed="rId3"/>
          <a:srcRect/>
          <a:stretch>
            <a:fillRect/>
          </a:stretch>
        </p:blipFill>
        <p:spPr>
          <a:xfrm>
            <a:off x="10376607" y="1944461"/>
            <a:ext cx="5519910" cy="735987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1117">
            <a:off x="-230266" y="8823031"/>
            <a:ext cx="2517932" cy="171677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3457">
            <a:off x="15340538" y="8652717"/>
            <a:ext cx="2739879" cy="20574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11158" y="187740"/>
            <a:ext cx="2398639" cy="212388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4377">
            <a:off x="396150" y="431871"/>
            <a:ext cx="2133754" cy="1625533"/>
          </a:xfrm>
          <a:prstGeom prst="rect">
            <a:avLst/>
          </a:prstGeom>
        </p:spPr>
      </p:pic>
      <p:sp>
        <p:nvSpPr>
          <p:cNvPr id="8" name="AutoShape 8"/>
          <p:cNvSpPr/>
          <p:nvPr/>
        </p:nvSpPr>
        <p:spPr>
          <a:xfrm rot="5399999">
            <a:off x="-1699250" y="5419454"/>
            <a:ext cx="5862119" cy="0"/>
          </a:xfrm>
          <a:prstGeom prst="line">
            <a:avLst/>
          </a:prstGeom>
          <a:ln w="47625" cap="rnd">
            <a:solidFill>
              <a:srgbClr val="F4FAEC"/>
            </a:solidFill>
            <a:prstDash val="sysDot"/>
            <a:headEnd type="none" w="sm" len="sm"/>
            <a:tailEnd type="none" w="sm" len="sm"/>
          </a:ln>
        </p:spPr>
      </p:sp>
      <p:sp>
        <p:nvSpPr>
          <p:cNvPr id="9" name="AutoShape 9"/>
          <p:cNvSpPr/>
          <p:nvPr/>
        </p:nvSpPr>
        <p:spPr>
          <a:xfrm rot="5399999">
            <a:off x="14352053" y="5419454"/>
            <a:ext cx="5862119" cy="0"/>
          </a:xfrm>
          <a:prstGeom prst="line">
            <a:avLst/>
          </a:prstGeom>
          <a:ln w="47625" cap="rnd">
            <a:solidFill>
              <a:srgbClr val="F4FAEC"/>
            </a:solidFill>
            <a:prstDash val="sysDot"/>
            <a:headEnd type="none" w="sm" len="sm"/>
            <a:tailEnd type="none" w="sm" len="sm"/>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FD183"/>
        </a:solidFill>
        <a:effectLst/>
      </p:bgPr>
    </p:bg>
    <p:spTree>
      <p:nvGrpSpPr>
        <p:cNvPr id="1" name=""/>
        <p:cNvGrpSpPr/>
        <p:nvPr/>
      </p:nvGrpSpPr>
      <p:grpSpPr>
        <a:xfrm>
          <a:off x="0" y="0"/>
          <a:ext cx="0" cy="0"/>
          <a:chOff x="0" y="0"/>
          <a:chExt cx="0" cy="0"/>
        </a:xfrm>
      </p:grpSpPr>
      <p:sp>
        <p:nvSpPr>
          <p:cNvPr id="2" name="AutoShape 2"/>
          <p:cNvSpPr/>
          <p:nvPr/>
        </p:nvSpPr>
        <p:spPr>
          <a:xfrm>
            <a:off x="0" y="0"/>
            <a:ext cx="4572000" cy="10287000"/>
          </a:xfrm>
          <a:prstGeom prst="rect">
            <a:avLst/>
          </a:prstGeom>
          <a:solidFill>
            <a:srgbClr val="E8FFCB"/>
          </a:solidFill>
        </p:spPr>
      </p:sp>
      <p:sp>
        <p:nvSpPr>
          <p:cNvPr id="3" name="AutoShape 3"/>
          <p:cNvSpPr/>
          <p:nvPr/>
        </p:nvSpPr>
        <p:spPr>
          <a:xfrm>
            <a:off x="9519445" y="0"/>
            <a:ext cx="4572000" cy="10287000"/>
          </a:xfrm>
          <a:prstGeom prst="rect">
            <a:avLst/>
          </a:prstGeom>
          <a:solidFill>
            <a:srgbClr val="E8FFCB"/>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24163">
            <a:off x="15080530" y="2468129"/>
            <a:ext cx="728526" cy="16942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1774" y="6587083"/>
            <a:ext cx="6715549" cy="4114800"/>
          </a:xfrm>
          <a:prstGeom prst="rect">
            <a:avLst/>
          </a:prstGeom>
        </p:spPr>
      </p:pic>
      <p:pic>
        <p:nvPicPr>
          <p:cNvPr id="6" name="Picture 6"/>
          <p:cNvPicPr>
            <a:picLocks noChangeAspect="1"/>
          </p:cNvPicPr>
          <p:nvPr/>
        </p:nvPicPr>
        <p:blipFill>
          <a:blip r:embed="rId6">
            <a:alphaModFix amt="6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91445" y="6138043"/>
            <a:ext cx="5503160" cy="5012879"/>
          </a:xfrm>
          <a:prstGeom prst="rect">
            <a:avLst/>
          </a:prstGeom>
        </p:spPr>
      </p:pic>
      <p:sp>
        <p:nvSpPr>
          <p:cNvPr id="7" name="TextBox 7"/>
          <p:cNvSpPr txBox="1"/>
          <p:nvPr/>
        </p:nvSpPr>
        <p:spPr>
          <a:xfrm>
            <a:off x="1506319" y="3403263"/>
            <a:ext cx="14163413" cy="2795637"/>
          </a:xfrm>
          <a:prstGeom prst="rect">
            <a:avLst/>
          </a:prstGeom>
        </p:spPr>
        <p:txBody>
          <a:bodyPr lIns="0" tIns="0" rIns="0" bIns="0" rtlCol="0" anchor="t">
            <a:spAutoFit/>
          </a:bodyPr>
          <a:lstStyle/>
          <a:p>
            <a:pPr algn="ctr">
              <a:lnSpc>
                <a:spcPts val="10948"/>
              </a:lnSpc>
            </a:pPr>
            <a:r>
              <a:rPr lang="en-US" sz="7820" dirty="0" err="1">
                <a:solidFill>
                  <a:srgbClr val="623A14"/>
                </a:solidFill>
                <a:latin typeface="Harlow Solid Italic" panose="04030604020F02020D02" pitchFamily="82" charset="0"/>
              </a:rPr>
              <a:t>Sistem</a:t>
            </a:r>
            <a:r>
              <a:rPr lang="en-US" sz="7820" dirty="0">
                <a:solidFill>
                  <a:srgbClr val="623A14"/>
                </a:solidFill>
                <a:latin typeface="Harlow Solid Italic" panose="04030604020F02020D02" pitchFamily="82" charset="0"/>
              </a:rPr>
              <a:t> dan </a:t>
            </a:r>
            <a:r>
              <a:rPr lang="en-US" sz="7820" dirty="0" err="1">
                <a:solidFill>
                  <a:srgbClr val="623A14"/>
                </a:solidFill>
                <a:latin typeface="Harlow Solid Italic" panose="04030604020F02020D02" pitchFamily="82" charset="0"/>
              </a:rPr>
              <a:t>Prosedur</a:t>
            </a:r>
            <a:r>
              <a:rPr lang="en-US" sz="7820" dirty="0">
                <a:solidFill>
                  <a:srgbClr val="623A14"/>
                </a:solidFill>
                <a:latin typeface="Harlow Solid Italic" panose="04030604020F02020D02" pitchFamily="82" charset="0"/>
              </a:rPr>
              <a:t> </a:t>
            </a:r>
            <a:r>
              <a:rPr lang="en-US" sz="7820" dirty="0" err="1">
                <a:solidFill>
                  <a:srgbClr val="623A14"/>
                </a:solidFill>
                <a:latin typeface="Harlow Solid Italic" panose="04030604020F02020D02" pitchFamily="82" charset="0"/>
              </a:rPr>
              <a:t>Pelaporan</a:t>
            </a:r>
            <a:r>
              <a:rPr lang="en-US" sz="7820" dirty="0">
                <a:solidFill>
                  <a:srgbClr val="623A14"/>
                </a:solidFill>
                <a:latin typeface="Harlow Solid Italic" panose="04030604020F02020D02" pitchFamily="82" charset="0"/>
              </a:rPr>
              <a:t> </a:t>
            </a:r>
            <a:r>
              <a:rPr lang="en-US" sz="7820" dirty="0" err="1">
                <a:solidFill>
                  <a:srgbClr val="623A14"/>
                </a:solidFill>
                <a:latin typeface="Harlow Solid Italic" panose="04030604020F02020D02" pitchFamily="82" charset="0"/>
              </a:rPr>
              <a:t>Keuangan</a:t>
            </a:r>
            <a:r>
              <a:rPr lang="en-US" sz="7820" dirty="0">
                <a:solidFill>
                  <a:srgbClr val="623A14"/>
                </a:solidFill>
                <a:latin typeface="Harlow Solid Italic" panose="04030604020F02020D02" pitchFamily="82" charset="0"/>
              </a:rPr>
              <a:t> di </a:t>
            </a:r>
            <a:r>
              <a:rPr lang="en-US" sz="7820" dirty="0" err="1">
                <a:solidFill>
                  <a:srgbClr val="623A14"/>
                </a:solidFill>
                <a:latin typeface="Harlow Solid Italic" panose="04030604020F02020D02" pitchFamily="82" charset="0"/>
              </a:rPr>
              <a:t>Obyek</a:t>
            </a:r>
            <a:endParaRPr lang="en-US" sz="7820" dirty="0">
              <a:solidFill>
                <a:srgbClr val="623A14"/>
              </a:solidFill>
              <a:latin typeface="Harlow Solid Italic" panose="04030604020F02020D02" pitchFamily="8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7460" y="8196083"/>
            <a:ext cx="6880756" cy="212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81839" y="2549494"/>
            <a:ext cx="9113140" cy="7771023"/>
          </a:xfrm>
          <a:prstGeom prst="rect">
            <a:avLst/>
          </a:prstGeom>
        </p:spPr>
      </p:pic>
      <p:sp>
        <p:nvSpPr>
          <p:cNvPr id="4" name="TextBox 4"/>
          <p:cNvSpPr txBox="1"/>
          <p:nvPr/>
        </p:nvSpPr>
        <p:spPr>
          <a:xfrm>
            <a:off x="6296516" y="1678387"/>
            <a:ext cx="11957178" cy="2518090"/>
          </a:xfrm>
          <a:prstGeom prst="rect">
            <a:avLst/>
          </a:prstGeom>
        </p:spPr>
        <p:txBody>
          <a:bodyPr lIns="0" tIns="0" rIns="0" bIns="0" rtlCol="0" anchor="t">
            <a:spAutoFit/>
          </a:bodyPr>
          <a:lstStyle/>
          <a:p>
            <a:pPr algn="ctr">
              <a:lnSpc>
                <a:spcPts val="10113"/>
              </a:lnSpc>
            </a:pPr>
            <a:r>
              <a:rPr lang="en-US" sz="7223" dirty="0">
                <a:solidFill>
                  <a:srgbClr val="6A8B41"/>
                </a:solidFill>
                <a:latin typeface="Lemon Tuesday"/>
              </a:rPr>
              <a:t> </a:t>
            </a:r>
            <a:r>
              <a:rPr lang="en-US" sz="7223" dirty="0" err="1">
                <a:solidFill>
                  <a:srgbClr val="6A8B41"/>
                </a:solidFill>
                <a:latin typeface="Lemon Tuesday"/>
              </a:rPr>
              <a:t>Kebijakan</a:t>
            </a:r>
            <a:r>
              <a:rPr lang="en-US" sz="7223" dirty="0">
                <a:solidFill>
                  <a:srgbClr val="6A8B41"/>
                </a:solidFill>
                <a:latin typeface="Lemon Tuesday"/>
              </a:rPr>
              <a:t> </a:t>
            </a:r>
            <a:r>
              <a:rPr lang="en-US" sz="7223" dirty="0" err="1">
                <a:solidFill>
                  <a:srgbClr val="6A8B41"/>
                </a:solidFill>
                <a:latin typeface="Lemon Tuesday"/>
              </a:rPr>
              <a:t>Akuntansi</a:t>
            </a:r>
            <a:r>
              <a:rPr lang="en-US" sz="7223" dirty="0">
                <a:solidFill>
                  <a:srgbClr val="6A8B41"/>
                </a:solidFill>
                <a:latin typeface="Lemon Tuesday"/>
              </a:rPr>
              <a:t> </a:t>
            </a:r>
            <a:r>
              <a:rPr lang="en-US" sz="7223" dirty="0" err="1">
                <a:solidFill>
                  <a:srgbClr val="6A8B41"/>
                </a:solidFill>
                <a:latin typeface="Lemon Tuesday"/>
              </a:rPr>
              <a:t>Sederhana</a:t>
            </a:r>
            <a:endParaRPr lang="en-US" sz="7223" dirty="0">
              <a:solidFill>
                <a:srgbClr val="6A8B41"/>
              </a:solidFill>
              <a:latin typeface="Lemon Tuesday"/>
            </a:endParaRPr>
          </a:p>
        </p:txBody>
      </p:sp>
      <p:sp>
        <p:nvSpPr>
          <p:cNvPr id="5" name="TextBox 5"/>
          <p:cNvSpPr txBox="1"/>
          <p:nvPr/>
        </p:nvSpPr>
        <p:spPr>
          <a:xfrm>
            <a:off x="7063399" y="5323652"/>
            <a:ext cx="10423411" cy="1812538"/>
          </a:xfrm>
          <a:prstGeom prst="rect">
            <a:avLst/>
          </a:prstGeom>
        </p:spPr>
        <p:txBody>
          <a:bodyPr lIns="0" tIns="0" rIns="0" bIns="0" rtlCol="0" anchor="t">
            <a:spAutoFit/>
          </a:bodyPr>
          <a:lstStyle/>
          <a:p>
            <a:pPr algn="just">
              <a:lnSpc>
                <a:spcPts val="4759"/>
              </a:lnSpc>
            </a:pPr>
            <a:r>
              <a:rPr lang="en-US" sz="3399">
                <a:solidFill>
                  <a:srgbClr val="42270E"/>
                </a:solidFill>
                <a:latin typeface="Alice"/>
              </a:rPr>
              <a:t>Berdasarkan hasil wawancara dengan penanggung jawab toko, toko Bakery and Cake tidak memiliki kebijakan akuntansi yang digunakan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80744">
            <a:off x="-2487340" y="5743281"/>
            <a:ext cx="6357243" cy="63572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124">
            <a:off x="1053217" y="6049427"/>
            <a:ext cx="4463409" cy="4463409"/>
          </a:xfrm>
          <a:prstGeom prst="rect">
            <a:avLst/>
          </a:prstGeom>
        </p:spPr>
      </p:pic>
      <p:grpSp>
        <p:nvGrpSpPr>
          <p:cNvPr id="4" name="Group 4"/>
          <p:cNvGrpSpPr/>
          <p:nvPr/>
        </p:nvGrpSpPr>
        <p:grpSpPr>
          <a:xfrm>
            <a:off x="-288512" y="-234768"/>
            <a:ext cx="18586525" cy="12252852"/>
            <a:chOff x="0" y="0"/>
            <a:chExt cx="24782033" cy="16337136"/>
          </a:xfrm>
        </p:grpSpPr>
        <p:grpSp>
          <p:nvGrpSpPr>
            <p:cNvPr id="5" name="Group 5"/>
            <p:cNvGrpSpPr/>
            <p:nvPr/>
          </p:nvGrpSpPr>
          <p:grpSpPr>
            <a:xfrm rot="-5400000">
              <a:off x="4758185" y="-4758185"/>
              <a:ext cx="15265663" cy="24782033"/>
              <a:chOff x="0" y="0"/>
              <a:chExt cx="3290570" cy="3204210"/>
            </a:xfrm>
          </p:grpSpPr>
          <p:sp>
            <p:nvSpPr>
              <p:cNvPr id="6" name="Freeform 6"/>
              <p:cNvSpPr/>
              <p:nvPr/>
            </p:nvSpPr>
            <p:spPr>
              <a:xfrm>
                <a:off x="0" y="0"/>
                <a:ext cx="6750569" cy="9906344"/>
              </a:xfrm>
              <a:custGeom>
                <a:avLst/>
                <a:gdLst/>
                <a:ahLst/>
                <a:cxnLst/>
                <a:rect l="l" t="t" r="r" b="b"/>
                <a:pathLst>
                  <a:path w="6750569" h="9906344">
                    <a:moveTo>
                      <a:pt x="6750569" y="34774"/>
                    </a:moveTo>
                    <a:lnTo>
                      <a:pt x="0" y="34774"/>
                    </a:lnTo>
                    <a:lnTo>
                      <a:pt x="0" y="0"/>
                    </a:lnTo>
                    <a:lnTo>
                      <a:pt x="6750569" y="0"/>
                    </a:lnTo>
                    <a:lnTo>
                      <a:pt x="6750569" y="34774"/>
                    </a:lnTo>
                    <a:close/>
                    <a:moveTo>
                      <a:pt x="6750569" y="1095392"/>
                    </a:moveTo>
                    <a:lnTo>
                      <a:pt x="0" y="1095392"/>
                    </a:lnTo>
                    <a:lnTo>
                      <a:pt x="0" y="1130166"/>
                    </a:lnTo>
                    <a:lnTo>
                      <a:pt x="6750569" y="1130166"/>
                    </a:lnTo>
                    <a:lnTo>
                      <a:pt x="6750569" y="1095392"/>
                    </a:lnTo>
                    <a:close/>
                    <a:moveTo>
                      <a:pt x="6750569" y="2195131"/>
                    </a:moveTo>
                    <a:lnTo>
                      <a:pt x="0" y="2195131"/>
                    </a:lnTo>
                    <a:lnTo>
                      <a:pt x="0" y="2229905"/>
                    </a:lnTo>
                    <a:lnTo>
                      <a:pt x="6750569" y="2229905"/>
                    </a:lnTo>
                    <a:lnTo>
                      <a:pt x="6750569" y="2195131"/>
                    </a:lnTo>
                    <a:close/>
                    <a:moveTo>
                      <a:pt x="6750569" y="3290523"/>
                    </a:moveTo>
                    <a:lnTo>
                      <a:pt x="0" y="3290523"/>
                    </a:lnTo>
                    <a:lnTo>
                      <a:pt x="0" y="3325297"/>
                    </a:lnTo>
                    <a:lnTo>
                      <a:pt x="6750569" y="3325297"/>
                    </a:lnTo>
                    <a:lnTo>
                      <a:pt x="6750569" y="3290523"/>
                    </a:lnTo>
                    <a:close/>
                    <a:moveTo>
                      <a:pt x="6750569" y="4385915"/>
                    </a:moveTo>
                    <a:lnTo>
                      <a:pt x="0" y="4385915"/>
                    </a:lnTo>
                    <a:lnTo>
                      <a:pt x="0" y="4420689"/>
                    </a:lnTo>
                    <a:lnTo>
                      <a:pt x="6750569" y="4420689"/>
                    </a:lnTo>
                    <a:lnTo>
                      <a:pt x="6750569" y="4385915"/>
                    </a:lnTo>
                    <a:close/>
                    <a:moveTo>
                      <a:pt x="6750569" y="5481307"/>
                    </a:moveTo>
                    <a:lnTo>
                      <a:pt x="0" y="5481307"/>
                    </a:lnTo>
                    <a:lnTo>
                      <a:pt x="0" y="5516082"/>
                    </a:lnTo>
                    <a:lnTo>
                      <a:pt x="6750569" y="5516082"/>
                    </a:lnTo>
                    <a:lnTo>
                      <a:pt x="6750569" y="5481307"/>
                    </a:lnTo>
                    <a:close/>
                    <a:moveTo>
                      <a:pt x="6750569" y="6581046"/>
                    </a:moveTo>
                    <a:lnTo>
                      <a:pt x="0" y="6581046"/>
                    </a:lnTo>
                    <a:lnTo>
                      <a:pt x="0" y="6615820"/>
                    </a:lnTo>
                    <a:lnTo>
                      <a:pt x="6750569" y="6615820"/>
                    </a:lnTo>
                    <a:lnTo>
                      <a:pt x="6750569" y="6581046"/>
                    </a:lnTo>
                    <a:close/>
                    <a:moveTo>
                      <a:pt x="6750569" y="7676438"/>
                    </a:moveTo>
                    <a:lnTo>
                      <a:pt x="0" y="7676438"/>
                    </a:lnTo>
                    <a:lnTo>
                      <a:pt x="0" y="7711213"/>
                    </a:lnTo>
                    <a:lnTo>
                      <a:pt x="6750569" y="7711213"/>
                    </a:lnTo>
                    <a:lnTo>
                      <a:pt x="6750569" y="7676438"/>
                    </a:lnTo>
                    <a:close/>
                    <a:moveTo>
                      <a:pt x="6750569" y="8771830"/>
                    </a:moveTo>
                    <a:lnTo>
                      <a:pt x="0" y="8771830"/>
                    </a:lnTo>
                    <a:lnTo>
                      <a:pt x="0" y="8806605"/>
                    </a:lnTo>
                    <a:lnTo>
                      <a:pt x="6750569" y="8806605"/>
                    </a:lnTo>
                    <a:lnTo>
                      <a:pt x="6750569" y="8771830"/>
                    </a:lnTo>
                    <a:close/>
                    <a:moveTo>
                      <a:pt x="6750569" y="9871570"/>
                    </a:moveTo>
                    <a:lnTo>
                      <a:pt x="0" y="9871570"/>
                    </a:lnTo>
                    <a:lnTo>
                      <a:pt x="0" y="9906344"/>
                    </a:lnTo>
                    <a:lnTo>
                      <a:pt x="6750569" y="9906344"/>
                    </a:lnTo>
                    <a:lnTo>
                      <a:pt x="6750569" y="9871570"/>
                    </a:lnTo>
                    <a:close/>
                  </a:path>
                </a:pathLst>
              </a:custGeom>
              <a:solidFill>
                <a:srgbClr val="000000">
                  <a:alpha val="14902"/>
                </a:srgbClr>
              </a:solidFill>
            </p:spPr>
          </p:sp>
        </p:grpSp>
        <p:grpSp>
          <p:nvGrpSpPr>
            <p:cNvPr id="7" name="Group 7"/>
            <p:cNvGrpSpPr/>
            <p:nvPr/>
          </p:nvGrpSpPr>
          <p:grpSpPr>
            <a:xfrm rot="-10800000">
              <a:off x="88900" y="1729900"/>
              <a:ext cx="24693133" cy="14607236"/>
              <a:chOff x="0" y="0"/>
              <a:chExt cx="3290570" cy="3204210"/>
            </a:xfrm>
          </p:grpSpPr>
          <p:sp>
            <p:nvSpPr>
              <p:cNvPr id="8" name="Freeform 8"/>
              <p:cNvSpPr/>
              <p:nvPr/>
            </p:nvSpPr>
            <p:spPr>
              <a:xfrm>
                <a:off x="0" y="0"/>
                <a:ext cx="10919454" cy="5837825"/>
              </a:xfrm>
              <a:custGeom>
                <a:avLst/>
                <a:gdLst/>
                <a:ahLst/>
                <a:cxnLst/>
                <a:rect l="l" t="t" r="r" b="b"/>
                <a:pathLst>
                  <a:path w="10919454" h="5837825">
                    <a:moveTo>
                      <a:pt x="10919454" y="20493"/>
                    </a:moveTo>
                    <a:lnTo>
                      <a:pt x="0" y="20493"/>
                    </a:lnTo>
                    <a:lnTo>
                      <a:pt x="0" y="0"/>
                    </a:lnTo>
                    <a:lnTo>
                      <a:pt x="10919454" y="0"/>
                    </a:lnTo>
                    <a:lnTo>
                      <a:pt x="10919454" y="20493"/>
                    </a:lnTo>
                    <a:close/>
                    <a:moveTo>
                      <a:pt x="10919454" y="645516"/>
                    </a:moveTo>
                    <a:lnTo>
                      <a:pt x="0" y="645516"/>
                    </a:lnTo>
                    <a:lnTo>
                      <a:pt x="0" y="666009"/>
                    </a:lnTo>
                    <a:lnTo>
                      <a:pt x="10919454" y="666009"/>
                    </a:lnTo>
                    <a:lnTo>
                      <a:pt x="10919454" y="645516"/>
                    </a:lnTo>
                    <a:close/>
                    <a:moveTo>
                      <a:pt x="10919454" y="1293594"/>
                    </a:moveTo>
                    <a:lnTo>
                      <a:pt x="0" y="1293594"/>
                    </a:lnTo>
                    <a:lnTo>
                      <a:pt x="0" y="1314087"/>
                    </a:lnTo>
                    <a:lnTo>
                      <a:pt x="10919454" y="1314087"/>
                    </a:lnTo>
                    <a:lnTo>
                      <a:pt x="10919454" y="1293594"/>
                    </a:lnTo>
                    <a:close/>
                    <a:moveTo>
                      <a:pt x="10919454" y="1939111"/>
                    </a:moveTo>
                    <a:lnTo>
                      <a:pt x="0" y="1939111"/>
                    </a:lnTo>
                    <a:lnTo>
                      <a:pt x="0" y="1959603"/>
                    </a:lnTo>
                    <a:lnTo>
                      <a:pt x="10919454" y="1959603"/>
                    </a:lnTo>
                    <a:lnTo>
                      <a:pt x="10919454" y="1939111"/>
                    </a:lnTo>
                    <a:close/>
                    <a:moveTo>
                      <a:pt x="10919454" y="2584627"/>
                    </a:moveTo>
                    <a:lnTo>
                      <a:pt x="0" y="2584627"/>
                    </a:lnTo>
                    <a:lnTo>
                      <a:pt x="0" y="2605120"/>
                    </a:lnTo>
                    <a:lnTo>
                      <a:pt x="10919454" y="2605120"/>
                    </a:lnTo>
                    <a:lnTo>
                      <a:pt x="10919454" y="2584627"/>
                    </a:lnTo>
                    <a:close/>
                    <a:moveTo>
                      <a:pt x="10919454" y="3230144"/>
                    </a:moveTo>
                    <a:lnTo>
                      <a:pt x="0" y="3230144"/>
                    </a:lnTo>
                    <a:lnTo>
                      <a:pt x="0" y="3250636"/>
                    </a:lnTo>
                    <a:lnTo>
                      <a:pt x="10919454" y="3250636"/>
                    </a:lnTo>
                    <a:lnTo>
                      <a:pt x="10919454" y="3230144"/>
                    </a:lnTo>
                    <a:close/>
                    <a:moveTo>
                      <a:pt x="10919454" y="3878221"/>
                    </a:moveTo>
                    <a:lnTo>
                      <a:pt x="0" y="3878221"/>
                    </a:lnTo>
                    <a:lnTo>
                      <a:pt x="0" y="3898714"/>
                    </a:lnTo>
                    <a:lnTo>
                      <a:pt x="10919454" y="3898714"/>
                    </a:lnTo>
                    <a:lnTo>
                      <a:pt x="10919454" y="3878221"/>
                    </a:lnTo>
                    <a:close/>
                    <a:moveTo>
                      <a:pt x="10919454" y="4523738"/>
                    </a:moveTo>
                    <a:lnTo>
                      <a:pt x="0" y="4523738"/>
                    </a:lnTo>
                    <a:lnTo>
                      <a:pt x="0" y="4544231"/>
                    </a:lnTo>
                    <a:lnTo>
                      <a:pt x="10919454" y="4544231"/>
                    </a:lnTo>
                    <a:lnTo>
                      <a:pt x="10919454" y="4523738"/>
                    </a:lnTo>
                    <a:close/>
                    <a:moveTo>
                      <a:pt x="10919454" y="5169255"/>
                    </a:moveTo>
                    <a:lnTo>
                      <a:pt x="0" y="5169255"/>
                    </a:lnTo>
                    <a:lnTo>
                      <a:pt x="0" y="5189747"/>
                    </a:lnTo>
                    <a:lnTo>
                      <a:pt x="10919454" y="5189747"/>
                    </a:lnTo>
                    <a:lnTo>
                      <a:pt x="10919454" y="5169255"/>
                    </a:lnTo>
                    <a:close/>
                    <a:moveTo>
                      <a:pt x="10919454" y="5817333"/>
                    </a:moveTo>
                    <a:lnTo>
                      <a:pt x="0" y="5817333"/>
                    </a:lnTo>
                    <a:lnTo>
                      <a:pt x="0" y="5837825"/>
                    </a:lnTo>
                    <a:lnTo>
                      <a:pt x="10919454" y="5837825"/>
                    </a:lnTo>
                    <a:lnTo>
                      <a:pt x="10919454" y="5817333"/>
                    </a:lnTo>
                    <a:close/>
                  </a:path>
                </a:pathLst>
              </a:custGeom>
              <a:solidFill>
                <a:srgbClr val="000000">
                  <a:alpha val="14902"/>
                </a:srgbClr>
              </a:solidFill>
            </p:spPr>
          </p:sp>
        </p:gr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80744">
            <a:off x="11016453" y="-1258831"/>
            <a:ext cx="6357243" cy="6357243"/>
          </a:xfrm>
          <a:prstGeom prst="rect">
            <a:avLst/>
          </a:prstGeom>
        </p:spPr>
      </p:pic>
      <p:grpSp>
        <p:nvGrpSpPr>
          <p:cNvPr id="10" name="Group 10"/>
          <p:cNvGrpSpPr/>
          <p:nvPr/>
        </p:nvGrpSpPr>
        <p:grpSpPr>
          <a:xfrm>
            <a:off x="3660031" y="629722"/>
            <a:ext cx="10967939" cy="9500951"/>
            <a:chOff x="0" y="0"/>
            <a:chExt cx="14623918" cy="12667934"/>
          </a:xfrm>
        </p:grpSpPr>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628"/>
            <a:stretch>
              <a:fillRect/>
            </a:stretch>
          </p:blipFill>
          <p:spPr>
            <a:xfrm>
              <a:off x="0" y="0"/>
              <a:ext cx="14623918" cy="9381427"/>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9628"/>
            <a:stretch>
              <a:fillRect/>
            </a:stretch>
          </p:blipFill>
          <p:spPr>
            <a:xfrm>
              <a:off x="0" y="3286507"/>
              <a:ext cx="14623918" cy="9381427"/>
            </a:xfrm>
            <a:prstGeom prst="rect">
              <a:avLst/>
            </a:prstGeom>
          </p:spPr>
        </p:pic>
      </p:gr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94797" y="156328"/>
            <a:ext cx="6003040" cy="946788"/>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124">
            <a:off x="14557010" y="-952685"/>
            <a:ext cx="4463409" cy="4463409"/>
          </a:xfrm>
          <a:prstGeom prst="rect">
            <a:avLst/>
          </a:prstGeom>
        </p:spPr>
      </p:pic>
      <p:pic>
        <p:nvPicPr>
          <p:cNvPr id="15" name="Picture 15"/>
          <p:cNvPicPr>
            <a:picLocks noChangeAspect="1"/>
          </p:cNvPicPr>
          <p:nvPr/>
        </p:nvPicPr>
        <p:blipFill>
          <a:blip r:embed="rId12"/>
          <a:srcRect/>
          <a:stretch>
            <a:fillRect/>
          </a:stretch>
        </p:blipFill>
        <p:spPr>
          <a:xfrm>
            <a:off x="5157982" y="2305455"/>
            <a:ext cx="7693537" cy="7172406"/>
          </a:xfrm>
          <a:prstGeom prst="rect">
            <a:avLst/>
          </a:prstGeom>
        </p:spPr>
      </p:pic>
      <p:sp>
        <p:nvSpPr>
          <p:cNvPr id="16" name="TextBox 16"/>
          <p:cNvSpPr txBox="1"/>
          <p:nvPr/>
        </p:nvSpPr>
        <p:spPr>
          <a:xfrm>
            <a:off x="6867823" y="979291"/>
            <a:ext cx="4552355" cy="1114376"/>
          </a:xfrm>
          <a:prstGeom prst="rect">
            <a:avLst/>
          </a:prstGeom>
        </p:spPr>
        <p:txBody>
          <a:bodyPr lIns="0" tIns="0" rIns="0" bIns="0" rtlCol="0" anchor="t">
            <a:spAutoFit/>
          </a:bodyPr>
          <a:lstStyle/>
          <a:p>
            <a:pPr algn="ctr">
              <a:lnSpc>
                <a:spcPts val="9099"/>
              </a:lnSpc>
            </a:pPr>
            <a:r>
              <a:rPr lang="en-US" sz="6499" dirty="0">
                <a:solidFill>
                  <a:srgbClr val="42270E"/>
                </a:solidFill>
                <a:latin typeface="Alice"/>
              </a:rPr>
              <a:t>Daftar </a:t>
            </a:r>
            <a:r>
              <a:rPr lang="en-US" sz="6499" dirty="0" err="1">
                <a:solidFill>
                  <a:srgbClr val="42270E"/>
                </a:solidFill>
                <a:latin typeface="Alice"/>
              </a:rPr>
              <a:t>Akun</a:t>
            </a:r>
            <a:endParaRPr lang="en-US" sz="6499" dirty="0">
              <a:solidFill>
                <a:srgbClr val="42270E"/>
              </a:solidFill>
              <a:latin typeface="Alic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sp>
        <p:nvSpPr>
          <p:cNvPr id="2" name="AutoShape 2"/>
          <p:cNvSpPr/>
          <p:nvPr/>
        </p:nvSpPr>
        <p:spPr>
          <a:xfrm>
            <a:off x="15794455" y="0"/>
            <a:ext cx="4057650" cy="10287000"/>
          </a:xfrm>
          <a:prstGeom prst="rect">
            <a:avLst/>
          </a:prstGeom>
          <a:solidFill>
            <a:srgbClr val="6A8B41"/>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36324">
            <a:off x="15233950" y="-1328220"/>
            <a:ext cx="3827568" cy="3827568"/>
          </a:xfrm>
          <a:prstGeom prst="rect">
            <a:avLst/>
          </a:prstGeom>
        </p:spPr>
      </p:pic>
      <p:grpSp>
        <p:nvGrpSpPr>
          <p:cNvPr id="4" name="Group 4"/>
          <p:cNvGrpSpPr/>
          <p:nvPr/>
        </p:nvGrpSpPr>
        <p:grpSpPr>
          <a:xfrm>
            <a:off x="2199895" y="761151"/>
            <a:ext cx="11539275" cy="3471763"/>
            <a:chOff x="0" y="0"/>
            <a:chExt cx="15385700" cy="4629017"/>
          </a:xfrm>
        </p:grpSpPr>
        <p:sp>
          <p:nvSpPr>
            <p:cNvPr id="5" name="TextBox 5"/>
            <p:cNvSpPr txBox="1"/>
            <p:nvPr/>
          </p:nvSpPr>
          <p:spPr>
            <a:xfrm>
              <a:off x="0" y="-9525"/>
              <a:ext cx="15385700" cy="1696045"/>
            </a:xfrm>
            <a:prstGeom prst="rect">
              <a:avLst/>
            </a:prstGeom>
          </p:spPr>
          <p:txBody>
            <a:bodyPr lIns="0" tIns="0" rIns="0" bIns="0" rtlCol="0" anchor="t">
              <a:spAutoFit/>
            </a:bodyPr>
            <a:lstStyle/>
            <a:p>
              <a:pPr algn="ctr">
                <a:lnSpc>
                  <a:spcPts val="9960"/>
                </a:lnSpc>
              </a:pPr>
              <a:r>
                <a:rPr lang="en-US" sz="8300" spc="-83" dirty="0">
                  <a:solidFill>
                    <a:srgbClr val="42270E"/>
                  </a:solidFill>
                  <a:latin typeface="Alice Bold"/>
                </a:rPr>
                <a:t>Hasil &amp; </a:t>
              </a:r>
              <a:r>
                <a:rPr lang="en-US" sz="8300" spc="-83" dirty="0" err="1">
                  <a:solidFill>
                    <a:srgbClr val="42270E"/>
                  </a:solidFill>
                  <a:latin typeface="Alice Bold"/>
                </a:rPr>
                <a:t>Pembahasan</a:t>
              </a:r>
              <a:endParaRPr lang="en-US" sz="8300" spc="-83" dirty="0">
                <a:solidFill>
                  <a:srgbClr val="42270E"/>
                </a:solidFill>
                <a:latin typeface="Alice Bold"/>
              </a:endParaRPr>
            </a:p>
          </p:txBody>
        </p:sp>
        <p:sp>
          <p:nvSpPr>
            <p:cNvPr id="6" name="TextBox 6"/>
            <p:cNvSpPr txBox="1"/>
            <p:nvPr/>
          </p:nvSpPr>
          <p:spPr>
            <a:xfrm>
              <a:off x="0" y="3864636"/>
              <a:ext cx="15385700" cy="764381"/>
            </a:xfrm>
            <a:prstGeom prst="rect">
              <a:avLst/>
            </a:prstGeom>
          </p:spPr>
          <p:txBody>
            <a:bodyPr lIns="0" tIns="0" rIns="0" bIns="0" rtlCol="0" anchor="t">
              <a:spAutoFit/>
            </a:bodyPr>
            <a:lstStyle/>
            <a:p>
              <a:pPr algn="ctr">
                <a:lnSpc>
                  <a:spcPts val="4800"/>
                </a:lnSpc>
              </a:pPr>
              <a:endParaRPr/>
            </a:p>
          </p:txBody>
        </p:sp>
        <p:sp>
          <p:nvSpPr>
            <p:cNvPr id="7" name="TextBox 7"/>
            <p:cNvSpPr txBox="1"/>
            <p:nvPr/>
          </p:nvSpPr>
          <p:spPr>
            <a:xfrm>
              <a:off x="0" y="2710841"/>
              <a:ext cx="15385700" cy="760095"/>
            </a:xfrm>
            <a:prstGeom prst="rect">
              <a:avLst/>
            </a:prstGeom>
          </p:spPr>
          <p:txBody>
            <a:bodyPr lIns="0" tIns="0" rIns="0" bIns="0" rtlCol="0" anchor="t">
              <a:spAutoFit/>
            </a:bodyPr>
            <a:lstStyle/>
            <a:p>
              <a:pPr algn="ctr">
                <a:lnSpc>
                  <a:spcPts val="4680"/>
                </a:lnSpc>
              </a:pPr>
              <a:endParaRPr/>
            </a:p>
          </p:txBody>
        </p:sp>
      </p:grpSp>
      <p:sp>
        <p:nvSpPr>
          <p:cNvPr id="8" name="TextBox 8"/>
          <p:cNvSpPr txBox="1"/>
          <p:nvPr/>
        </p:nvSpPr>
        <p:spPr>
          <a:xfrm>
            <a:off x="415321" y="2430358"/>
            <a:ext cx="15108424" cy="6813034"/>
          </a:xfrm>
          <a:prstGeom prst="rect">
            <a:avLst/>
          </a:prstGeom>
        </p:spPr>
        <p:txBody>
          <a:bodyPr lIns="0" tIns="0" rIns="0" bIns="0" rtlCol="0" anchor="t">
            <a:spAutoFit/>
          </a:bodyPr>
          <a:lstStyle/>
          <a:p>
            <a:pPr algn="just">
              <a:lnSpc>
                <a:spcPts val="4480"/>
              </a:lnSpc>
            </a:pPr>
            <a:r>
              <a:rPr lang="en-US" sz="3200">
                <a:solidFill>
                  <a:srgbClr val="42270E"/>
                </a:solidFill>
                <a:latin typeface="Alice"/>
              </a:rPr>
              <a:t>Dalam menyusun laporan keuangan, peneliti menganalisis transaksi keuangan selama 3 bulan, dari Agustus hingga Oktober. Diketahui beberapa akun dari seluruh transaksi keuangan. Selain akun, didapatkan juga sejarah dan identitas usaha ini berdiri.  Dari transaksi yang telah didapatkan, dibuatlah jurnal umum, lalu diposting ke buku besar. Setelah itu, dapat dibuat neraca saldo lalu dilanjutkan dengan laporan laba rugi, laporan perubahan ekuitas, laporan posisi keuangan, jurnal penutup, dan juga neraca saldo setelah penutup.</a:t>
            </a:r>
          </a:p>
          <a:p>
            <a:pPr algn="just">
              <a:lnSpc>
                <a:spcPts val="4480"/>
              </a:lnSpc>
            </a:pPr>
            <a:endParaRPr lang="en-US" sz="3200">
              <a:solidFill>
                <a:srgbClr val="42270E"/>
              </a:solidFill>
              <a:latin typeface="Alice"/>
            </a:endParaRPr>
          </a:p>
          <a:p>
            <a:pPr algn="just">
              <a:lnSpc>
                <a:spcPts val="4480"/>
              </a:lnSpc>
            </a:pPr>
            <a:r>
              <a:rPr lang="en-US" sz="3200">
                <a:solidFill>
                  <a:srgbClr val="42270E"/>
                </a:solidFill>
                <a:latin typeface="Alice"/>
              </a:rPr>
              <a:t>Berdasarkan wawancara yang telah dilakukan dengan pemilik UMKM, terdapat kendala dalam penyusunan laporan keuangan yaitu adanya ketidakpahaman dari pemilik serta karyawan dalam melakukan penyusunan laporan keuangan yang sesuai dengan standar akuntansi.</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5368">
            <a:off x="15918280" y="8636551"/>
            <a:ext cx="2235371" cy="138186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8288">
            <a:off x="16221839" y="3199249"/>
            <a:ext cx="1628254" cy="319835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A8B4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32" r="17943"/>
          <a:stretch>
            <a:fillRect/>
          </a:stretch>
        </p:blipFill>
        <p:spPr>
          <a:xfrm>
            <a:off x="6075664" y="-1087703"/>
            <a:ext cx="10502801" cy="10794600"/>
          </a:xfrm>
          <a:prstGeom prst="rect">
            <a:avLst/>
          </a:prstGeom>
        </p:spPr>
      </p:pic>
      <p:sp>
        <p:nvSpPr>
          <p:cNvPr id="3" name="AutoShape 3"/>
          <p:cNvSpPr/>
          <p:nvPr/>
        </p:nvSpPr>
        <p:spPr>
          <a:xfrm>
            <a:off x="-1640575" y="230373"/>
            <a:ext cx="10412181" cy="2909934"/>
          </a:xfrm>
          <a:prstGeom prst="rect">
            <a:avLst/>
          </a:prstGeom>
          <a:solidFill>
            <a:srgbClr val="F4FAEC"/>
          </a:solidFill>
        </p:spPr>
      </p:sp>
      <p:grpSp>
        <p:nvGrpSpPr>
          <p:cNvPr id="4" name="Group 4"/>
          <p:cNvGrpSpPr/>
          <p:nvPr/>
        </p:nvGrpSpPr>
        <p:grpSpPr>
          <a:xfrm>
            <a:off x="-2538758" y="-1616597"/>
            <a:ext cx="6307201" cy="5176791"/>
            <a:chOff x="0" y="0"/>
            <a:chExt cx="8409601" cy="6902388"/>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54315">
              <a:off x="777913" y="777913"/>
              <a:ext cx="5346563" cy="5346563"/>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59946">
              <a:off x="3820134" y="1442530"/>
              <a:ext cx="4372928" cy="4372928"/>
            </a:xfrm>
            <a:prstGeom prst="rect">
              <a:avLst/>
            </a:prstGeom>
          </p:spPr>
        </p:pic>
      </p:grpSp>
      <p:grpSp>
        <p:nvGrpSpPr>
          <p:cNvPr id="7" name="Group 7"/>
          <p:cNvGrpSpPr/>
          <p:nvPr/>
        </p:nvGrpSpPr>
        <p:grpSpPr>
          <a:xfrm>
            <a:off x="1593270" y="499954"/>
            <a:ext cx="7178336" cy="3809643"/>
            <a:chOff x="0" y="0"/>
            <a:chExt cx="9571115" cy="5079524"/>
          </a:xfrm>
        </p:grpSpPr>
        <p:sp>
          <p:nvSpPr>
            <p:cNvPr id="8" name="TextBox 8"/>
            <p:cNvSpPr txBox="1"/>
            <p:nvPr/>
          </p:nvSpPr>
          <p:spPr>
            <a:xfrm>
              <a:off x="0" y="3444102"/>
              <a:ext cx="9571115" cy="650518"/>
            </a:xfrm>
            <a:prstGeom prst="rect">
              <a:avLst/>
            </a:prstGeom>
          </p:spPr>
          <p:txBody>
            <a:bodyPr lIns="0" tIns="0" rIns="0" bIns="0" rtlCol="0" anchor="t">
              <a:spAutoFit/>
            </a:bodyPr>
            <a:lstStyle/>
            <a:p>
              <a:pPr algn="ctr">
                <a:lnSpc>
                  <a:spcPts val="3979"/>
                </a:lnSpc>
              </a:pPr>
              <a:endParaRPr/>
            </a:p>
          </p:txBody>
        </p:sp>
        <p:sp>
          <p:nvSpPr>
            <p:cNvPr id="9" name="TextBox 9"/>
            <p:cNvSpPr txBox="1"/>
            <p:nvPr/>
          </p:nvSpPr>
          <p:spPr>
            <a:xfrm>
              <a:off x="0" y="4440870"/>
              <a:ext cx="9571115" cy="638653"/>
            </a:xfrm>
            <a:prstGeom prst="rect">
              <a:avLst/>
            </a:prstGeom>
          </p:spPr>
          <p:txBody>
            <a:bodyPr lIns="0" tIns="0" rIns="0" bIns="0" rtlCol="0" anchor="t">
              <a:spAutoFit/>
            </a:bodyPr>
            <a:lstStyle/>
            <a:p>
              <a:pPr algn="ctr">
                <a:lnSpc>
                  <a:spcPts val="4081"/>
                </a:lnSpc>
              </a:pPr>
              <a:endParaRPr/>
            </a:p>
          </p:txBody>
        </p:sp>
        <p:sp>
          <p:nvSpPr>
            <p:cNvPr id="10" name="TextBox 10"/>
            <p:cNvSpPr txBox="1"/>
            <p:nvPr/>
          </p:nvSpPr>
          <p:spPr>
            <a:xfrm>
              <a:off x="0" y="9525"/>
              <a:ext cx="9571115" cy="3031176"/>
            </a:xfrm>
            <a:prstGeom prst="rect">
              <a:avLst/>
            </a:prstGeom>
          </p:spPr>
          <p:txBody>
            <a:bodyPr lIns="0" tIns="0" rIns="0" bIns="0" rtlCol="0" anchor="t">
              <a:spAutoFit/>
            </a:bodyPr>
            <a:lstStyle/>
            <a:p>
              <a:pPr algn="ctr">
                <a:lnSpc>
                  <a:spcPts val="8979"/>
                </a:lnSpc>
              </a:pPr>
              <a:r>
                <a:rPr lang="en-US" sz="7483" spc="-74" dirty="0" err="1">
                  <a:solidFill>
                    <a:srgbClr val="6A8B41"/>
                  </a:solidFill>
                  <a:latin typeface="Lemon Tuesday"/>
                </a:rPr>
                <a:t>Laporan</a:t>
              </a:r>
              <a:r>
                <a:rPr lang="en-US" sz="7483" spc="-74" dirty="0">
                  <a:solidFill>
                    <a:srgbClr val="6A8B41"/>
                  </a:solidFill>
                  <a:latin typeface="Lemon Tuesday"/>
                </a:rPr>
                <a:t> </a:t>
              </a:r>
              <a:r>
                <a:rPr lang="en-US" sz="7483" spc="-74" dirty="0" err="1">
                  <a:solidFill>
                    <a:srgbClr val="6A8B41"/>
                  </a:solidFill>
                  <a:latin typeface="Lemon Tuesday"/>
                </a:rPr>
                <a:t>Keuangan</a:t>
              </a:r>
              <a:endParaRPr lang="en-US" sz="7483" spc="-74" dirty="0">
                <a:solidFill>
                  <a:srgbClr val="6A8B41"/>
                </a:solidFill>
                <a:latin typeface="Lemon Tuesday"/>
              </a:endParaRPr>
            </a:p>
          </p:txBody>
        </p:sp>
      </p:grpSp>
      <p:sp>
        <p:nvSpPr>
          <p:cNvPr id="11" name="AutoShape 11"/>
          <p:cNvSpPr/>
          <p:nvPr/>
        </p:nvSpPr>
        <p:spPr>
          <a:xfrm>
            <a:off x="9144000" y="971798"/>
            <a:ext cx="8777478" cy="8475430"/>
          </a:xfrm>
          <a:prstGeom prst="rect">
            <a:avLst/>
          </a:prstGeom>
          <a:solidFill>
            <a:srgbClr val="E8FFCB">
              <a:alpha val="90980"/>
            </a:srgbClr>
          </a:solidFill>
        </p:spPr>
      </p:sp>
      <p:sp>
        <p:nvSpPr>
          <p:cNvPr id="12" name="TextBox 12"/>
          <p:cNvSpPr txBox="1"/>
          <p:nvPr/>
        </p:nvSpPr>
        <p:spPr>
          <a:xfrm>
            <a:off x="9664422" y="965835"/>
            <a:ext cx="8017122" cy="8016902"/>
          </a:xfrm>
          <a:prstGeom prst="rect">
            <a:avLst/>
          </a:prstGeom>
        </p:spPr>
        <p:txBody>
          <a:bodyPr lIns="0" tIns="0" rIns="0" bIns="0" rtlCol="0" anchor="t">
            <a:spAutoFit/>
          </a:bodyPr>
          <a:lstStyle/>
          <a:p>
            <a:pPr>
              <a:lnSpc>
                <a:spcPts val="7067"/>
              </a:lnSpc>
            </a:pPr>
            <a:r>
              <a:rPr lang="en-US" sz="3799">
                <a:solidFill>
                  <a:srgbClr val="000000"/>
                </a:solidFill>
                <a:latin typeface="Abhaya Libre Regular"/>
              </a:rPr>
              <a:t>1) Rekapan Transaksi per Bulan</a:t>
            </a:r>
          </a:p>
          <a:p>
            <a:pPr>
              <a:lnSpc>
                <a:spcPts val="7067"/>
              </a:lnSpc>
            </a:pPr>
            <a:r>
              <a:rPr lang="en-US" sz="3799">
                <a:solidFill>
                  <a:srgbClr val="000000"/>
                </a:solidFill>
                <a:latin typeface="Abhaya Libre Regular"/>
              </a:rPr>
              <a:t>2) Posisi Saldo Awal Buku Besar (</a:t>
            </a:r>
            <a:r>
              <a:rPr lang="en-US" sz="3799">
                <a:solidFill>
                  <a:srgbClr val="000000"/>
                </a:solidFill>
                <a:latin typeface="Abhaya Libre Regular Italics"/>
              </a:rPr>
              <a:t>Ledger)</a:t>
            </a:r>
          </a:p>
          <a:p>
            <a:pPr>
              <a:lnSpc>
                <a:spcPts val="7067"/>
              </a:lnSpc>
            </a:pPr>
            <a:r>
              <a:rPr lang="en-US" sz="3799">
                <a:solidFill>
                  <a:srgbClr val="000000"/>
                </a:solidFill>
                <a:latin typeface="Abhaya Libre Regular"/>
              </a:rPr>
              <a:t>3) Pencatatan dan Pengikhtisaran</a:t>
            </a:r>
          </a:p>
          <a:p>
            <a:pPr>
              <a:lnSpc>
                <a:spcPts val="7067"/>
              </a:lnSpc>
            </a:pPr>
            <a:r>
              <a:rPr lang="en-US" sz="3799">
                <a:solidFill>
                  <a:srgbClr val="000000"/>
                </a:solidFill>
                <a:latin typeface="Abhaya Libre Regular"/>
              </a:rPr>
              <a:t>(</a:t>
            </a:r>
            <a:r>
              <a:rPr lang="en-US" sz="3799">
                <a:solidFill>
                  <a:srgbClr val="000000"/>
                </a:solidFill>
                <a:latin typeface="Abhaya Libre Regular Italics"/>
              </a:rPr>
              <a:t>Recording dan Summarizing)</a:t>
            </a:r>
          </a:p>
          <a:p>
            <a:pPr>
              <a:lnSpc>
                <a:spcPts val="7067"/>
              </a:lnSpc>
            </a:pPr>
            <a:r>
              <a:rPr lang="en-US" sz="3799">
                <a:solidFill>
                  <a:srgbClr val="000000"/>
                </a:solidFill>
                <a:latin typeface="Abhaya Libre Regular"/>
              </a:rPr>
              <a:t>4) Neraca Saldo (</a:t>
            </a:r>
            <a:r>
              <a:rPr lang="en-US" sz="3799">
                <a:solidFill>
                  <a:srgbClr val="000000"/>
                </a:solidFill>
                <a:latin typeface="Abhaya Libre Regular Italics"/>
              </a:rPr>
              <a:t>Trial Balance)</a:t>
            </a:r>
          </a:p>
          <a:p>
            <a:pPr>
              <a:lnSpc>
                <a:spcPts val="7067"/>
              </a:lnSpc>
            </a:pPr>
            <a:r>
              <a:rPr lang="en-US" sz="3799">
                <a:solidFill>
                  <a:srgbClr val="000000"/>
                </a:solidFill>
                <a:latin typeface="Abhaya Libre Regular"/>
              </a:rPr>
              <a:t>5) Laporan Keuangan</a:t>
            </a:r>
          </a:p>
          <a:p>
            <a:pPr>
              <a:lnSpc>
                <a:spcPts val="7067"/>
              </a:lnSpc>
            </a:pPr>
            <a:r>
              <a:rPr lang="en-US" sz="3799">
                <a:solidFill>
                  <a:srgbClr val="000000"/>
                </a:solidFill>
                <a:latin typeface="Abhaya Libre Regular"/>
              </a:rPr>
              <a:t>6) Jurnal Penutup (</a:t>
            </a:r>
            <a:r>
              <a:rPr lang="en-US" sz="3799">
                <a:solidFill>
                  <a:srgbClr val="000000"/>
                </a:solidFill>
                <a:latin typeface="Abhaya Libre Regular Italics"/>
              </a:rPr>
              <a:t>Closing Entries)</a:t>
            </a:r>
          </a:p>
          <a:p>
            <a:pPr>
              <a:lnSpc>
                <a:spcPts val="7067"/>
              </a:lnSpc>
            </a:pPr>
            <a:r>
              <a:rPr lang="en-US" sz="3799">
                <a:solidFill>
                  <a:srgbClr val="000000"/>
                </a:solidFill>
                <a:latin typeface="Abhaya Libre Regular"/>
              </a:rPr>
              <a:t>7) Trial Balance Setelah Jurnal Penutup (</a:t>
            </a:r>
            <a:r>
              <a:rPr lang="en-US" sz="3799">
                <a:solidFill>
                  <a:srgbClr val="000000"/>
                </a:solidFill>
                <a:latin typeface="Abhaya Libre Regular Italics"/>
              </a:rPr>
              <a:t>Post Closing Trial Balance)</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4478" y="4614754"/>
            <a:ext cx="2398639" cy="212388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11117">
            <a:off x="-230266" y="8823031"/>
            <a:ext cx="2517932" cy="17167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4028308" y="-480496"/>
            <a:ext cx="7781625" cy="77816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8"/>
          <a:srcRect/>
          <a:stretch>
            <a:fillRect/>
          </a:stretch>
        </p:blipFill>
        <p:spPr>
          <a:xfrm>
            <a:off x="5254561" y="1715194"/>
            <a:ext cx="10721640" cy="841554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71465" y="5143500"/>
            <a:ext cx="7315200" cy="1250234"/>
          </a:xfrm>
          <a:prstGeom prst="rect">
            <a:avLst/>
          </a:prstGeom>
        </p:spPr>
      </p:pic>
      <p:grpSp>
        <p:nvGrpSpPr>
          <p:cNvPr id="7" name="Group 7"/>
          <p:cNvGrpSpPr/>
          <p:nvPr/>
        </p:nvGrpSpPr>
        <p:grpSpPr>
          <a:xfrm>
            <a:off x="810040" y="120762"/>
            <a:ext cx="9311750" cy="1815876"/>
            <a:chOff x="0" y="0"/>
            <a:chExt cx="12415667" cy="2421169"/>
          </a:xfrm>
        </p:grpSpPr>
        <p:sp>
          <p:nvSpPr>
            <p:cNvPr id="8" name="TextBox 8"/>
            <p:cNvSpPr txBox="1"/>
            <p:nvPr/>
          </p:nvSpPr>
          <p:spPr>
            <a:xfrm>
              <a:off x="0" y="-9525"/>
              <a:ext cx="12415667" cy="1355746"/>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Jurnal Umum</a:t>
              </a:r>
            </a:p>
          </p:txBody>
        </p:sp>
        <p:sp>
          <p:nvSpPr>
            <p:cNvPr id="9" name="TextBox 9"/>
            <p:cNvSpPr txBox="1"/>
            <p:nvPr/>
          </p:nvSpPr>
          <p:spPr>
            <a:xfrm>
              <a:off x="0" y="1841535"/>
              <a:ext cx="12415667" cy="579634"/>
            </a:xfrm>
            <a:prstGeom prst="rect">
              <a:avLst/>
            </a:prstGeom>
          </p:spPr>
          <p:txBody>
            <a:bodyPr lIns="0" tIns="0" rIns="0" bIns="0" rtlCol="0" anchor="t">
              <a:spAutoFit/>
            </a:bodyPr>
            <a:lstStyle/>
            <a:p>
              <a:pPr>
                <a:lnSpc>
                  <a:spcPts val="3367"/>
                </a:lnSpc>
              </a:pPr>
              <a:endParaRPr/>
            </a:p>
          </p:txBody>
        </p:sp>
      </p:grpSp>
      <p:sp>
        <p:nvSpPr>
          <p:cNvPr id="10" name="TextBox 10"/>
          <p:cNvSpPr txBox="1"/>
          <p:nvPr/>
        </p:nvSpPr>
        <p:spPr>
          <a:xfrm>
            <a:off x="11300621" y="288574"/>
            <a:ext cx="6618500" cy="648593"/>
          </a:xfrm>
          <a:prstGeom prst="rect">
            <a:avLst/>
          </a:prstGeom>
        </p:spPr>
        <p:txBody>
          <a:bodyPr lIns="0" tIns="0" rIns="0" bIns="0" rtlCol="0" anchor="t">
            <a:spAutoFit/>
          </a:bodyPr>
          <a:lstStyle/>
          <a:p>
            <a:pPr algn="ctr">
              <a:lnSpc>
                <a:spcPts val="5258"/>
              </a:lnSpc>
            </a:pPr>
            <a:r>
              <a:rPr lang="en-US" sz="3755">
                <a:solidFill>
                  <a:srgbClr val="6A8B41"/>
                </a:solidFill>
                <a:latin typeface="Alice Bold"/>
              </a:rPr>
              <a:t>Rekapan Transaksi per Bulan</a:t>
            </a:r>
          </a:p>
        </p:txBody>
      </p:sp>
      <p:grpSp>
        <p:nvGrpSpPr>
          <p:cNvPr id="11" name="Group 11"/>
          <p:cNvGrpSpPr/>
          <p:nvPr/>
        </p:nvGrpSpPr>
        <p:grpSpPr>
          <a:xfrm>
            <a:off x="-726262" y="3668224"/>
            <a:ext cx="6192178" cy="2254740"/>
            <a:chOff x="0" y="0"/>
            <a:chExt cx="8256237" cy="3006320"/>
          </a:xfrm>
        </p:grpSpPr>
        <p:sp>
          <p:nvSpPr>
            <p:cNvPr id="12" name="TextBox 12"/>
            <p:cNvSpPr txBox="1"/>
            <p:nvPr/>
          </p:nvSpPr>
          <p:spPr>
            <a:xfrm>
              <a:off x="0" y="1575258"/>
              <a:ext cx="8256237" cy="565581"/>
            </a:xfrm>
            <a:prstGeom prst="rect">
              <a:avLst/>
            </a:prstGeom>
          </p:spPr>
          <p:txBody>
            <a:bodyPr lIns="0" tIns="0" rIns="0" bIns="0" rtlCol="0" anchor="t">
              <a:spAutoFit/>
            </a:bodyPr>
            <a:lstStyle/>
            <a:p>
              <a:pPr algn="ctr">
                <a:lnSpc>
                  <a:spcPts val="3497"/>
                </a:lnSpc>
              </a:pPr>
              <a:endParaRPr/>
            </a:p>
          </p:txBody>
        </p:sp>
        <p:sp>
          <p:nvSpPr>
            <p:cNvPr id="13" name="TextBox 13"/>
            <p:cNvSpPr txBox="1"/>
            <p:nvPr/>
          </p:nvSpPr>
          <p:spPr>
            <a:xfrm>
              <a:off x="0" y="2453761"/>
              <a:ext cx="8256237" cy="552559"/>
            </a:xfrm>
            <a:prstGeom prst="rect">
              <a:avLst/>
            </a:prstGeom>
          </p:spPr>
          <p:txBody>
            <a:bodyPr lIns="0" tIns="0" rIns="0" bIns="0" rtlCol="0" anchor="t">
              <a:spAutoFit/>
            </a:bodyPr>
            <a:lstStyle/>
            <a:p>
              <a:pPr algn="ctr">
                <a:lnSpc>
                  <a:spcPts val="3586"/>
                </a:lnSpc>
              </a:pPr>
              <a:endParaRPr/>
            </a:p>
          </p:txBody>
        </p:sp>
        <p:sp>
          <p:nvSpPr>
            <p:cNvPr id="14" name="TextBox 14"/>
            <p:cNvSpPr txBox="1"/>
            <p:nvPr/>
          </p:nvSpPr>
          <p:spPr>
            <a:xfrm>
              <a:off x="0" y="0"/>
              <a:ext cx="8256237" cy="1214711"/>
            </a:xfrm>
            <a:prstGeom prst="rect">
              <a:avLst/>
            </a:prstGeom>
          </p:spPr>
          <p:txBody>
            <a:bodyPr lIns="0" tIns="0" rIns="0" bIns="0" rtlCol="0" anchor="t">
              <a:spAutoFit/>
            </a:bodyPr>
            <a:lstStyle/>
            <a:p>
              <a:pPr algn="ctr">
                <a:lnSpc>
                  <a:spcPts val="7173"/>
                </a:lnSpc>
              </a:pPr>
              <a:r>
                <a:rPr lang="en-US" sz="5977" spc="-59" dirty="0" err="1">
                  <a:solidFill>
                    <a:srgbClr val="7B3C15"/>
                  </a:solidFill>
                  <a:latin typeface="Lemon Tuesday"/>
                </a:rPr>
                <a:t>Agustus</a:t>
              </a:r>
              <a:endParaRPr lang="en-US" sz="5977" spc="-59" dirty="0">
                <a:solidFill>
                  <a:srgbClr val="7B3C15"/>
                </a:solidFill>
                <a:latin typeface="Lemon Tuesday"/>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FD18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143084" y="372806"/>
            <a:ext cx="1923955" cy="131178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11095652" y="8602406"/>
            <a:ext cx="1923955" cy="131178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16401410" y="4370513"/>
            <a:ext cx="1923955" cy="1311788"/>
          </a:xfrm>
          <a:prstGeom prst="rect">
            <a:avLst/>
          </a:prstGeom>
        </p:spPr>
      </p:pic>
      <p:sp>
        <p:nvSpPr>
          <p:cNvPr id="5" name="AutoShape 5"/>
          <p:cNvSpPr/>
          <p:nvPr/>
        </p:nvSpPr>
        <p:spPr>
          <a:xfrm>
            <a:off x="6855959" y="1755994"/>
            <a:ext cx="10403341" cy="7502306"/>
          </a:xfrm>
          <a:prstGeom prst="rect">
            <a:avLst/>
          </a:prstGeom>
          <a:solidFill>
            <a:srgbClr val="F4EFD8">
              <a:alpha val="82745"/>
            </a:srgbClr>
          </a:solidFill>
        </p:spPr>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5844858" y="1763052"/>
            <a:ext cx="548455" cy="1275477"/>
          </a:xfrm>
          <a:prstGeom prst="rect">
            <a:avLst/>
          </a:prstGeom>
        </p:spPr>
      </p:pic>
      <p:grpSp>
        <p:nvGrpSpPr>
          <p:cNvPr id="7" name="Group 7"/>
          <p:cNvGrpSpPr/>
          <p:nvPr/>
        </p:nvGrpSpPr>
        <p:grpSpPr>
          <a:xfrm>
            <a:off x="7961020" y="1710798"/>
            <a:ext cx="8377199" cy="7157832"/>
            <a:chOff x="0" y="28575"/>
            <a:chExt cx="11169598" cy="9543775"/>
          </a:xfrm>
        </p:grpSpPr>
        <p:sp>
          <p:nvSpPr>
            <p:cNvPr id="8" name="TextBox 8"/>
            <p:cNvSpPr txBox="1"/>
            <p:nvPr/>
          </p:nvSpPr>
          <p:spPr>
            <a:xfrm>
              <a:off x="0" y="1029811"/>
              <a:ext cx="11169598" cy="7130157"/>
            </a:xfrm>
            <a:prstGeom prst="rect">
              <a:avLst/>
            </a:prstGeom>
          </p:spPr>
          <p:txBody>
            <a:bodyPr lIns="0" tIns="0" rIns="0" bIns="0" rtlCol="0" anchor="t">
              <a:spAutoFit/>
            </a:bodyPr>
            <a:lstStyle/>
            <a:p>
              <a:pPr algn="ctr">
                <a:lnSpc>
                  <a:spcPts val="13855"/>
                </a:lnSpc>
              </a:pPr>
              <a:r>
                <a:rPr lang="en-US" sz="11546" spc="-115" dirty="0" err="1">
                  <a:solidFill>
                    <a:srgbClr val="623A14"/>
                  </a:solidFill>
                  <a:latin typeface="Harlow Solid Italic" panose="04030604020F02020D02" pitchFamily="82" charset="0"/>
                </a:rPr>
                <a:t>Penyusunan</a:t>
              </a:r>
              <a:r>
                <a:rPr lang="en-US" sz="11546" spc="-115" dirty="0">
                  <a:solidFill>
                    <a:srgbClr val="623A14"/>
                  </a:solidFill>
                  <a:latin typeface="Harlow Solid Italic" panose="04030604020F02020D02" pitchFamily="82" charset="0"/>
                </a:rPr>
                <a:t> </a:t>
              </a:r>
              <a:r>
                <a:rPr lang="en-US" sz="11546" spc="-115" dirty="0" err="1">
                  <a:solidFill>
                    <a:srgbClr val="623A14"/>
                  </a:solidFill>
                  <a:latin typeface="Harlow Solid Italic" panose="04030604020F02020D02" pitchFamily="82" charset="0"/>
                </a:rPr>
                <a:t>Laporan</a:t>
              </a:r>
              <a:r>
                <a:rPr lang="en-US" sz="11546" spc="-115" dirty="0">
                  <a:solidFill>
                    <a:srgbClr val="623A14"/>
                  </a:solidFill>
                  <a:latin typeface="Harlow Solid Italic" panose="04030604020F02020D02" pitchFamily="82" charset="0"/>
                </a:rPr>
                <a:t> </a:t>
              </a:r>
              <a:r>
                <a:rPr lang="en-US" sz="11546" spc="-115" dirty="0" err="1">
                  <a:solidFill>
                    <a:srgbClr val="623A14"/>
                  </a:solidFill>
                  <a:latin typeface="Harlow Solid Italic" panose="04030604020F02020D02" pitchFamily="82" charset="0"/>
                </a:rPr>
                <a:t>Keuangan</a:t>
              </a:r>
              <a:endParaRPr lang="en-US" sz="11546" spc="-115" dirty="0">
                <a:solidFill>
                  <a:srgbClr val="623A14"/>
                </a:solidFill>
                <a:latin typeface="Harlow Solid Italic" panose="04030604020F02020D02" pitchFamily="82" charset="0"/>
              </a:endParaRPr>
            </a:p>
          </p:txBody>
        </p:sp>
        <p:sp>
          <p:nvSpPr>
            <p:cNvPr id="9" name="TextBox 9"/>
            <p:cNvSpPr txBox="1"/>
            <p:nvPr/>
          </p:nvSpPr>
          <p:spPr>
            <a:xfrm>
              <a:off x="0" y="8459206"/>
              <a:ext cx="11169598" cy="1113144"/>
            </a:xfrm>
            <a:prstGeom prst="rect">
              <a:avLst/>
            </a:prstGeom>
          </p:spPr>
          <p:txBody>
            <a:bodyPr lIns="0" tIns="0" rIns="0" bIns="0" rtlCol="0" anchor="t">
              <a:spAutoFit/>
            </a:bodyPr>
            <a:lstStyle/>
            <a:p>
              <a:pPr algn="ctr">
                <a:lnSpc>
                  <a:spcPts val="6755"/>
                </a:lnSpc>
              </a:pPr>
              <a:r>
                <a:rPr lang="en-US" sz="5196" spc="-51" dirty="0">
                  <a:solidFill>
                    <a:srgbClr val="42270E"/>
                  </a:solidFill>
                  <a:latin typeface="Alegreya"/>
                </a:rPr>
                <a:t>Bakery and Cake</a:t>
              </a:r>
            </a:p>
          </p:txBody>
        </p:sp>
        <p:sp>
          <p:nvSpPr>
            <p:cNvPr id="10" name="TextBox 10"/>
            <p:cNvSpPr txBox="1"/>
            <p:nvPr/>
          </p:nvSpPr>
          <p:spPr>
            <a:xfrm>
              <a:off x="0" y="28575"/>
              <a:ext cx="11169598" cy="559490"/>
            </a:xfrm>
            <a:prstGeom prst="rect">
              <a:avLst/>
            </a:prstGeom>
          </p:spPr>
          <p:txBody>
            <a:bodyPr lIns="0" tIns="0" rIns="0" bIns="0" rtlCol="0" anchor="t">
              <a:spAutoFit/>
            </a:bodyPr>
            <a:lstStyle/>
            <a:p>
              <a:pPr algn="ctr">
                <a:lnSpc>
                  <a:spcPts val="3184"/>
                </a:lnSpc>
              </a:pPr>
              <a:endParaRPr/>
            </a:p>
          </p:txBody>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66722" y="4487606"/>
            <a:ext cx="1923955" cy="1311788"/>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66722" y="8736358"/>
            <a:ext cx="1923955" cy="1311788"/>
          </a:xfrm>
          <a:prstGeom prst="rect">
            <a:avLst/>
          </a:prstGeom>
        </p:spPr>
      </p:pic>
      <p:pic>
        <p:nvPicPr>
          <p:cNvPr id="13" name="Picture 13"/>
          <p:cNvPicPr>
            <a:picLocks noChangeAspect="1"/>
          </p:cNvPicPr>
          <p:nvPr/>
        </p:nvPicPr>
        <p:blipFill>
          <a:blip r:embed="rId6"/>
          <a:srcRect l="949" r="949" b="501"/>
          <a:stretch>
            <a:fillRect/>
          </a:stretch>
        </p:blipFill>
        <p:spPr>
          <a:xfrm>
            <a:off x="1336049" y="1793619"/>
            <a:ext cx="5519910" cy="746468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139968">
            <a:off x="7758462" y="7118837"/>
            <a:ext cx="531962" cy="1237121"/>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5957405" y="-44599"/>
            <a:ext cx="1923955" cy="1311788"/>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4788920" y="9291468"/>
            <a:ext cx="1923955" cy="1311788"/>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11095652" y="238854"/>
            <a:ext cx="1923955" cy="1311788"/>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16401410" y="-44599"/>
            <a:ext cx="1923955" cy="1311788"/>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867">
            <a:off x="16401410" y="8991374"/>
            <a:ext cx="1923955" cy="13117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4028308" y="-480496"/>
            <a:ext cx="7781625" cy="7781625"/>
          </a:xfrm>
          <a:prstGeom prst="rect">
            <a:avLst/>
          </a:prstGeom>
        </p:spPr>
      </p:pic>
      <p:pic>
        <p:nvPicPr>
          <p:cNvPr id="4" name="Picture 4"/>
          <p:cNvPicPr>
            <a:picLocks noChangeAspect="1"/>
          </p:cNvPicPr>
          <p:nvPr/>
        </p:nvPicPr>
        <p:blipFill>
          <a:blip r:embed="rId6"/>
          <a:srcRect/>
          <a:stretch>
            <a:fillRect/>
          </a:stretch>
        </p:blipFill>
        <p:spPr>
          <a:xfrm>
            <a:off x="5254561" y="490689"/>
            <a:ext cx="11225250" cy="9305623"/>
          </a:xfrm>
          <a:prstGeom prst="rect">
            <a:avLst/>
          </a:prstGeom>
        </p:spPr>
      </p:pic>
      <p:sp>
        <p:nvSpPr>
          <p:cNvPr id="5" name="TextBox 5"/>
          <p:cNvSpPr txBox="1"/>
          <p:nvPr/>
        </p:nvSpPr>
        <p:spPr>
          <a:xfrm>
            <a:off x="598686" y="1743544"/>
            <a:ext cx="9311750" cy="437107"/>
          </a:xfrm>
          <a:prstGeom prst="rect">
            <a:avLst/>
          </a:prstGeom>
        </p:spPr>
        <p:txBody>
          <a:bodyPr lIns="0" tIns="0" rIns="0" bIns="0" rtlCol="0" anchor="t">
            <a:spAutoFit/>
          </a:bodyPr>
          <a:lstStyle/>
          <a:p>
            <a:pPr>
              <a:lnSpc>
                <a:spcPts val="3367"/>
              </a:lnSpc>
            </a:pPr>
            <a:endParaRPr/>
          </a:p>
        </p:txBody>
      </p:sp>
      <p:grpSp>
        <p:nvGrpSpPr>
          <p:cNvPr id="6" name="Group 6"/>
          <p:cNvGrpSpPr/>
          <p:nvPr/>
        </p:nvGrpSpPr>
        <p:grpSpPr>
          <a:xfrm>
            <a:off x="-456336" y="3788191"/>
            <a:ext cx="6192178" cy="2254740"/>
            <a:chOff x="0" y="0"/>
            <a:chExt cx="8256237" cy="3006320"/>
          </a:xfrm>
        </p:grpSpPr>
        <p:sp>
          <p:nvSpPr>
            <p:cNvPr id="7" name="TextBox 7"/>
            <p:cNvSpPr txBox="1"/>
            <p:nvPr/>
          </p:nvSpPr>
          <p:spPr>
            <a:xfrm>
              <a:off x="0" y="1575258"/>
              <a:ext cx="8256237" cy="565581"/>
            </a:xfrm>
            <a:prstGeom prst="rect">
              <a:avLst/>
            </a:prstGeom>
          </p:spPr>
          <p:txBody>
            <a:bodyPr lIns="0" tIns="0" rIns="0" bIns="0" rtlCol="0" anchor="t">
              <a:spAutoFit/>
            </a:bodyPr>
            <a:lstStyle/>
            <a:p>
              <a:pPr algn="ctr">
                <a:lnSpc>
                  <a:spcPts val="3497"/>
                </a:lnSpc>
              </a:pPr>
              <a:endParaRPr/>
            </a:p>
          </p:txBody>
        </p:sp>
        <p:sp>
          <p:nvSpPr>
            <p:cNvPr id="8" name="TextBox 8"/>
            <p:cNvSpPr txBox="1"/>
            <p:nvPr/>
          </p:nvSpPr>
          <p:spPr>
            <a:xfrm>
              <a:off x="0" y="2453761"/>
              <a:ext cx="8256237" cy="552559"/>
            </a:xfrm>
            <a:prstGeom prst="rect">
              <a:avLst/>
            </a:prstGeom>
          </p:spPr>
          <p:txBody>
            <a:bodyPr lIns="0" tIns="0" rIns="0" bIns="0" rtlCol="0" anchor="t">
              <a:spAutoFit/>
            </a:bodyPr>
            <a:lstStyle/>
            <a:p>
              <a:pPr algn="ctr">
                <a:lnSpc>
                  <a:spcPts val="3586"/>
                </a:lnSpc>
              </a:pPr>
              <a:endParaRPr/>
            </a:p>
          </p:txBody>
        </p:sp>
        <p:sp>
          <p:nvSpPr>
            <p:cNvPr id="9" name="TextBox 9"/>
            <p:cNvSpPr txBox="1"/>
            <p:nvPr/>
          </p:nvSpPr>
          <p:spPr>
            <a:xfrm>
              <a:off x="0" y="0"/>
              <a:ext cx="8256237" cy="1214711"/>
            </a:xfrm>
            <a:prstGeom prst="rect">
              <a:avLst/>
            </a:prstGeom>
          </p:spPr>
          <p:txBody>
            <a:bodyPr lIns="0" tIns="0" rIns="0" bIns="0" rtlCol="0" anchor="t">
              <a:spAutoFit/>
            </a:bodyPr>
            <a:lstStyle/>
            <a:p>
              <a:pPr algn="ctr">
                <a:lnSpc>
                  <a:spcPts val="7173"/>
                </a:lnSpc>
              </a:pPr>
              <a:r>
                <a:rPr lang="en-US" sz="5977" spc="-59">
                  <a:solidFill>
                    <a:srgbClr val="7B3C15"/>
                  </a:solidFill>
                  <a:latin typeface="Lemon Tuesday"/>
                </a:rPr>
                <a:t>September</a:t>
              </a:r>
            </a:p>
          </p:txBody>
        </p:sp>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71465" y="5143500"/>
            <a:ext cx="7315200" cy="1250234"/>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11117">
            <a:off x="-250529" y="-304439"/>
            <a:ext cx="3073329" cy="20954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61677" y="7349545"/>
            <a:ext cx="4445879" cy="444587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4028308" y="-480496"/>
            <a:ext cx="7781625" cy="7781625"/>
          </a:xfrm>
          <a:prstGeom prst="rect">
            <a:avLst/>
          </a:prstGeom>
        </p:spPr>
      </p:pic>
      <p:pic>
        <p:nvPicPr>
          <p:cNvPr id="4" name="Picture 4"/>
          <p:cNvPicPr>
            <a:picLocks noChangeAspect="1"/>
          </p:cNvPicPr>
          <p:nvPr/>
        </p:nvPicPr>
        <p:blipFill>
          <a:blip r:embed="rId6"/>
          <a:srcRect/>
          <a:stretch>
            <a:fillRect/>
          </a:stretch>
        </p:blipFill>
        <p:spPr>
          <a:xfrm>
            <a:off x="5588525" y="520661"/>
            <a:ext cx="11670775" cy="9245679"/>
          </a:xfrm>
          <a:prstGeom prst="rect">
            <a:avLst/>
          </a:prstGeom>
        </p:spPr>
      </p:pic>
      <p:grpSp>
        <p:nvGrpSpPr>
          <p:cNvPr id="5" name="Group 5"/>
          <p:cNvGrpSpPr/>
          <p:nvPr/>
        </p:nvGrpSpPr>
        <p:grpSpPr>
          <a:xfrm>
            <a:off x="-456336" y="3788191"/>
            <a:ext cx="6192178" cy="2254740"/>
            <a:chOff x="0" y="0"/>
            <a:chExt cx="8256237" cy="3006320"/>
          </a:xfrm>
        </p:grpSpPr>
        <p:sp>
          <p:nvSpPr>
            <p:cNvPr id="6" name="TextBox 6"/>
            <p:cNvSpPr txBox="1"/>
            <p:nvPr/>
          </p:nvSpPr>
          <p:spPr>
            <a:xfrm>
              <a:off x="0" y="1575258"/>
              <a:ext cx="8256237" cy="565581"/>
            </a:xfrm>
            <a:prstGeom prst="rect">
              <a:avLst/>
            </a:prstGeom>
          </p:spPr>
          <p:txBody>
            <a:bodyPr lIns="0" tIns="0" rIns="0" bIns="0" rtlCol="0" anchor="t">
              <a:spAutoFit/>
            </a:bodyPr>
            <a:lstStyle/>
            <a:p>
              <a:pPr algn="ctr">
                <a:lnSpc>
                  <a:spcPts val="3497"/>
                </a:lnSpc>
              </a:pPr>
              <a:endParaRPr/>
            </a:p>
          </p:txBody>
        </p:sp>
        <p:sp>
          <p:nvSpPr>
            <p:cNvPr id="7" name="TextBox 7"/>
            <p:cNvSpPr txBox="1"/>
            <p:nvPr/>
          </p:nvSpPr>
          <p:spPr>
            <a:xfrm>
              <a:off x="0" y="2453761"/>
              <a:ext cx="8256237" cy="552559"/>
            </a:xfrm>
            <a:prstGeom prst="rect">
              <a:avLst/>
            </a:prstGeom>
          </p:spPr>
          <p:txBody>
            <a:bodyPr lIns="0" tIns="0" rIns="0" bIns="0" rtlCol="0" anchor="t">
              <a:spAutoFit/>
            </a:bodyPr>
            <a:lstStyle/>
            <a:p>
              <a:pPr algn="ctr">
                <a:lnSpc>
                  <a:spcPts val="3586"/>
                </a:lnSpc>
              </a:pPr>
              <a:endParaRPr/>
            </a:p>
          </p:txBody>
        </p:sp>
        <p:sp>
          <p:nvSpPr>
            <p:cNvPr id="8" name="TextBox 8"/>
            <p:cNvSpPr txBox="1"/>
            <p:nvPr/>
          </p:nvSpPr>
          <p:spPr>
            <a:xfrm>
              <a:off x="0" y="0"/>
              <a:ext cx="8256237" cy="1214711"/>
            </a:xfrm>
            <a:prstGeom prst="rect">
              <a:avLst/>
            </a:prstGeom>
          </p:spPr>
          <p:txBody>
            <a:bodyPr lIns="0" tIns="0" rIns="0" bIns="0" rtlCol="0" anchor="t">
              <a:spAutoFit/>
            </a:bodyPr>
            <a:lstStyle/>
            <a:p>
              <a:pPr algn="ctr">
                <a:lnSpc>
                  <a:spcPts val="7173"/>
                </a:lnSpc>
              </a:pPr>
              <a:r>
                <a:rPr lang="en-US" sz="5977" spc="-59">
                  <a:solidFill>
                    <a:srgbClr val="7B3C15"/>
                  </a:solidFill>
                  <a:latin typeface="Lemon Tuesday"/>
                </a:rPr>
                <a:t>Oktober</a:t>
              </a:r>
            </a:p>
          </p:txBody>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7389" y="4915561"/>
            <a:ext cx="7315200" cy="1250234"/>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8288">
            <a:off x="-241367" y="-753920"/>
            <a:ext cx="1782902" cy="350212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4397187" y="-1441225"/>
            <a:ext cx="7781625" cy="77816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1028700"/>
            <a:ext cx="11225992" cy="561300"/>
          </a:xfrm>
          <a:prstGeom prst="rect">
            <a:avLst/>
          </a:prstGeom>
        </p:spPr>
      </p:pic>
      <p:pic>
        <p:nvPicPr>
          <p:cNvPr id="5" name="Picture 5"/>
          <p:cNvPicPr>
            <a:picLocks noChangeAspect="1"/>
          </p:cNvPicPr>
          <p:nvPr/>
        </p:nvPicPr>
        <p:blipFill>
          <a:blip r:embed="rId8"/>
          <a:srcRect/>
          <a:stretch>
            <a:fillRect/>
          </a:stretch>
        </p:blipFill>
        <p:spPr>
          <a:xfrm>
            <a:off x="2667254" y="1590000"/>
            <a:ext cx="12953492" cy="6116016"/>
          </a:xfrm>
          <a:prstGeom prst="rect">
            <a:avLst/>
          </a:prstGeom>
        </p:spPr>
      </p:pic>
      <p:pic>
        <p:nvPicPr>
          <p:cNvPr id="6" name="Picture 6"/>
          <p:cNvPicPr>
            <a:picLocks noChangeAspect="1"/>
          </p:cNvPicPr>
          <p:nvPr/>
        </p:nvPicPr>
        <p:blipFill>
          <a:blip r:embed="rId9"/>
          <a:srcRect b="2303"/>
          <a:stretch>
            <a:fillRect/>
          </a:stretch>
        </p:blipFill>
        <p:spPr>
          <a:xfrm>
            <a:off x="2580963" y="7496073"/>
            <a:ext cx="13126073" cy="2607111"/>
          </a:xfrm>
          <a:prstGeom prst="rect">
            <a:avLst/>
          </a:prstGeom>
        </p:spPr>
      </p:pic>
      <p:grpSp>
        <p:nvGrpSpPr>
          <p:cNvPr id="7" name="Group 7"/>
          <p:cNvGrpSpPr/>
          <p:nvPr/>
        </p:nvGrpSpPr>
        <p:grpSpPr>
          <a:xfrm>
            <a:off x="216074" y="131092"/>
            <a:ext cx="9311750" cy="1815876"/>
            <a:chOff x="0" y="0"/>
            <a:chExt cx="12415667" cy="2421169"/>
          </a:xfrm>
        </p:grpSpPr>
        <p:sp>
          <p:nvSpPr>
            <p:cNvPr id="8" name="TextBox 8"/>
            <p:cNvSpPr txBox="1"/>
            <p:nvPr/>
          </p:nvSpPr>
          <p:spPr>
            <a:xfrm>
              <a:off x="0" y="-9525"/>
              <a:ext cx="12415667" cy="1355746"/>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a) Buku Besar</a:t>
              </a:r>
            </a:p>
          </p:txBody>
        </p:sp>
        <p:sp>
          <p:nvSpPr>
            <p:cNvPr id="9" name="TextBox 9"/>
            <p:cNvSpPr txBox="1"/>
            <p:nvPr/>
          </p:nvSpPr>
          <p:spPr>
            <a:xfrm>
              <a:off x="0" y="1841535"/>
              <a:ext cx="12415667" cy="579634"/>
            </a:xfrm>
            <a:prstGeom prst="rect">
              <a:avLst/>
            </a:prstGeom>
          </p:spPr>
          <p:txBody>
            <a:bodyPr lIns="0" tIns="0" rIns="0" bIns="0" rtlCol="0" anchor="t">
              <a:spAutoFit/>
            </a:bodyPr>
            <a:lstStyle/>
            <a:p>
              <a:pPr>
                <a:lnSpc>
                  <a:spcPts val="3367"/>
                </a:lnSpc>
              </a:pPr>
              <a:endParaRPr/>
            </a:p>
          </p:txBody>
        </p:sp>
      </p:grpSp>
      <p:sp>
        <p:nvSpPr>
          <p:cNvPr id="10" name="TextBox 10"/>
          <p:cNvSpPr txBox="1"/>
          <p:nvPr/>
        </p:nvSpPr>
        <p:spPr>
          <a:xfrm>
            <a:off x="11225992" y="55562"/>
            <a:ext cx="6672114" cy="1316385"/>
          </a:xfrm>
          <a:prstGeom prst="rect">
            <a:avLst/>
          </a:prstGeom>
        </p:spPr>
        <p:txBody>
          <a:bodyPr lIns="0" tIns="0" rIns="0" bIns="0" rtlCol="0" anchor="t">
            <a:spAutoFit/>
          </a:bodyPr>
          <a:lstStyle/>
          <a:p>
            <a:pPr algn="ctr">
              <a:lnSpc>
                <a:spcPts val="5258"/>
              </a:lnSpc>
            </a:pPr>
            <a:r>
              <a:rPr lang="en-US" sz="3755">
                <a:solidFill>
                  <a:srgbClr val="6A8B41"/>
                </a:solidFill>
                <a:latin typeface="Alice Bold"/>
              </a:rPr>
              <a:t>Pencatatan dan Pengikhtisaran</a:t>
            </a:r>
          </a:p>
          <a:p>
            <a:pPr algn="ctr">
              <a:lnSpc>
                <a:spcPts val="5258"/>
              </a:lnSpc>
            </a:pPr>
            <a:r>
              <a:rPr lang="en-US" sz="3755">
                <a:solidFill>
                  <a:srgbClr val="6A8B41"/>
                </a:solidFill>
                <a:latin typeface="Alice Bold"/>
              </a:rPr>
              <a:t>(</a:t>
            </a:r>
            <a:r>
              <a:rPr lang="en-US" sz="3755">
                <a:solidFill>
                  <a:srgbClr val="6A8B41"/>
                </a:solidFill>
                <a:latin typeface="Alice Bold Italics"/>
              </a:rPr>
              <a:t>Recording and Summarizing)</a:t>
            </a: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02586" y="2222905"/>
            <a:ext cx="5382174" cy="366966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6"/>
          <a:srcRect/>
          <a:stretch>
            <a:fillRect/>
          </a:stretch>
        </p:blipFill>
        <p:spPr>
          <a:xfrm>
            <a:off x="1600679" y="325019"/>
            <a:ext cx="15422142" cy="6760659"/>
          </a:xfrm>
          <a:prstGeom prst="rect">
            <a:avLst/>
          </a:prstGeom>
        </p:spPr>
      </p:pic>
      <p:pic>
        <p:nvPicPr>
          <p:cNvPr id="5" name="Picture 5"/>
          <p:cNvPicPr>
            <a:picLocks noChangeAspect="1"/>
          </p:cNvPicPr>
          <p:nvPr/>
        </p:nvPicPr>
        <p:blipFill>
          <a:blip r:embed="rId7"/>
          <a:srcRect t="14" b="54849"/>
          <a:stretch>
            <a:fillRect/>
          </a:stretch>
        </p:blipFill>
        <p:spPr>
          <a:xfrm>
            <a:off x="1600679" y="7066474"/>
            <a:ext cx="15422142" cy="2975669"/>
          </a:xfrm>
          <a:prstGeom prst="rect">
            <a:avLst/>
          </a:prstGeom>
        </p:spPr>
      </p:pic>
      <p:sp>
        <p:nvSpPr>
          <p:cNvPr id="6" name="TextBox 6"/>
          <p:cNvSpPr txBox="1"/>
          <p:nvPr/>
        </p:nvSpPr>
        <p:spPr>
          <a:xfrm>
            <a:off x="0" y="1743544"/>
            <a:ext cx="9311750" cy="437107"/>
          </a:xfrm>
          <a:prstGeom prst="rect">
            <a:avLst/>
          </a:prstGeom>
        </p:spPr>
        <p:txBody>
          <a:bodyPr lIns="0" tIns="0" rIns="0" bIns="0" rtlCol="0" anchor="t">
            <a:spAutoFit/>
          </a:bodyPr>
          <a:lstStyle/>
          <a:p>
            <a:pPr>
              <a:lnSpc>
                <a:spcPts val="3367"/>
              </a:lnSpc>
            </a:pPr>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64017">
            <a:off x="-3064509" y="1260825"/>
            <a:ext cx="6488920" cy="6488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6"/>
          <a:srcRect t="47663" b="14"/>
          <a:stretch>
            <a:fillRect/>
          </a:stretch>
        </p:blipFill>
        <p:spPr>
          <a:xfrm>
            <a:off x="2200609" y="438727"/>
            <a:ext cx="14276902" cy="3193318"/>
          </a:xfrm>
          <a:prstGeom prst="rect">
            <a:avLst/>
          </a:prstGeom>
        </p:spPr>
      </p:pic>
      <p:sp>
        <p:nvSpPr>
          <p:cNvPr id="5" name="TextBox 5"/>
          <p:cNvSpPr txBox="1"/>
          <p:nvPr/>
        </p:nvSpPr>
        <p:spPr>
          <a:xfrm>
            <a:off x="0" y="1743544"/>
            <a:ext cx="9311750" cy="437107"/>
          </a:xfrm>
          <a:prstGeom prst="rect">
            <a:avLst/>
          </a:prstGeom>
        </p:spPr>
        <p:txBody>
          <a:bodyPr lIns="0" tIns="0" rIns="0" bIns="0" rtlCol="0" anchor="t">
            <a:spAutoFit/>
          </a:bodyPr>
          <a:lstStyle/>
          <a:p>
            <a:pPr>
              <a:lnSpc>
                <a:spcPts val="3367"/>
              </a:lnSpc>
            </a:pPr>
            <a:endParaRPr/>
          </a:p>
        </p:txBody>
      </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4017">
            <a:off x="-3064509" y="1260825"/>
            <a:ext cx="6488920" cy="6488920"/>
          </a:xfrm>
          <a:prstGeom prst="rect">
            <a:avLst/>
          </a:prstGeom>
        </p:spPr>
      </p:pic>
      <p:pic>
        <p:nvPicPr>
          <p:cNvPr id="7" name="Picture 7"/>
          <p:cNvPicPr>
            <a:picLocks noChangeAspect="1"/>
          </p:cNvPicPr>
          <p:nvPr/>
        </p:nvPicPr>
        <p:blipFill>
          <a:blip r:embed="rId9"/>
          <a:srcRect/>
          <a:stretch>
            <a:fillRect/>
          </a:stretch>
        </p:blipFill>
        <p:spPr>
          <a:xfrm>
            <a:off x="2200609" y="3632045"/>
            <a:ext cx="14222283" cy="66549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6"/>
          <a:srcRect r="361"/>
          <a:stretch>
            <a:fillRect/>
          </a:stretch>
        </p:blipFill>
        <p:spPr>
          <a:xfrm>
            <a:off x="1279833" y="1390460"/>
            <a:ext cx="16005685" cy="3753040"/>
          </a:xfrm>
          <a:prstGeom prst="rect">
            <a:avLst/>
          </a:prstGeom>
        </p:spPr>
      </p:pic>
      <p:pic>
        <p:nvPicPr>
          <p:cNvPr id="5" name="Picture 5"/>
          <p:cNvPicPr>
            <a:picLocks noChangeAspect="1"/>
          </p:cNvPicPr>
          <p:nvPr/>
        </p:nvPicPr>
        <p:blipFill>
          <a:blip r:embed="rId7"/>
          <a:srcRect t="3194"/>
          <a:stretch>
            <a:fillRect/>
          </a:stretch>
        </p:blipFill>
        <p:spPr>
          <a:xfrm>
            <a:off x="1337982" y="5143500"/>
            <a:ext cx="15947536" cy="3303953"/>
          </a:xfrm>
          <a:prstGeom prst="rect">
            <a:avLst/>
          </a:prstGeom>
        </p:spPr>
      </p:pic>
      <p:sp>
        <p:nvSpPr>
          <p:cNvPr id="6" name="TextBox 6"/>
          <p:cNvSpPr txBox="1"/>
          <p:nvPr/>
        </p:nvSpPr>
        <p:spPr>
          <a:xfrm>
            <a:off x="0" y="1743544"/>
            <a:ext cx="9311750" cy="437107"/>
          </a:xfrm>
          <a:prstGeom prst="rect">
            <a:avLst/>
          </a:prstGeom>
        </p:spPr>
        <p:txBody>
          <a:bodyPr lIns="0" tIns="0" rIns="0" bIns="0" rtlCol="0" anchor="t">
            <a:spAutoFit/>
          </a:bodyPr>
          <a:lstStyle/>
          <a:p>
            <a:pPr>
              <a:lnSpc>
                <a:spcPts val="3367"/>
              </a:lnSpc>
            </a:pPr>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3865" y="-529699"/>
            <a:ext cx="4565538" cy="45655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8"/>
          <a:srcRect/>
          <a:stretch>
            <a:fillRect/>
          </a:stretch>
        </p:blipFill>
        <p:spPr>
          <a:xfrm>
            <a:off x="3150470" y="1576617"/>
            <a:ext cx="11987061" cy="8097925"/>
          </a:xfrm>
          <a:prstGeom prst="rect">
            <a:avLst/>
          </a:prstGeom>
        </p:spPr>
      </p:pic>
      <p:grpSp>
        <p:nvGrpSpPr>
          <p:cNvPr id="6" name="Group 6"/>
          <p:cNvGrpSpPr/>
          <p:nvPr/>
        </p:nvGrpSpPr>
        <p:grpSpPr>
          <a:xfrm>
            <a:off x="598686" y="364774"/>
            <a:ext cx="9311750" cy="1815876"/>
            <a:chOff x="0" y="0"/>
            <a:chExt cx="12415667" cy="2421169"/>
          </a:xfrm>
        </p:grpSpPr>
        <p:sp>
          <p:nvSpPr>
            <p:cNvPr id="7" name="TextBox 7"/>
            <p:cNvSpPr txBox="1"/>
            <p:nvPr/>
          </p:nvSpPr>
          <p:spPr>
            <a:xfrm>
              <a:off x="0" y="-9525"/>
              <a:ext cx="12415667" cy="1355746"/>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b) Neraca Saldo</a:t>
              </a:r>
            </a:p>
          </p:txBody>
        </p:sp>
        <p:sp>
          <p:nvSpPr>
            <p:cNvPr id="8" name="TextBox 8"/>
            <p:cNvSpPr txBox="1"/>
            <p:nvPr/>
          </p:nvSpPr>
          <p:spPr>
            <a:xfrm>
              <a:off x="0" y="1841535"/>
              <a:ext cx="12415667" cy="579634"/>
            </a:xfrm>
            <a:prstGeom prst="rect">
              <a:avLst/>
            </a:prstGeom>
          </p:spPr>
          <p:txBody>
            <a:bodyPr lIns="0" tIns="0" rIns="0" bIns="0" rtlCol="0" anchor="t">
              <a:spAutoFit/>
            </a:bodyPr>
            <a:lstStyle/>
            <a:p>
              <a:pPr>
                <a:lnSpc>
                  <a:spcPts val="3367"/>
                </a:lnSpc>
              </a:pPr>
              <a:endParaRPr/>
            </a:p>
          </p:txBody>
        </p:sp>
      </p:gr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584196" y="9001063"/>
            <a:ext cx="2703804" cy="1843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4118284" y="-1710244"/>
            <a:ext cx="7781625" cy="77816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8"/>
          <a:srcRect/>
          <a:stretch>
            <a:fillRect/>
          </a:stretch>
        </p:blipFill>
        <p:spPr>
          <a:xfrm>
            <a:off x="1303472" y="2180568"/>
            <a:ext cx="15681057" cy="6834514"/>
          </a:xfrm>
          <a:prstGeom prst="rect">
            <a:avLst/>
          </a:prstGeom>
        </p:spPr>
      </p:pic>
      <p:grpSp>
        <p:nvGrpSpPr>
          <p:cNvPr id="6" name="Group 6"/>
          <p:cNvGrpSpPr/>
          <p:nvPr/>
        </p:nvGrpSpPr>
        <p:grpSpPr>
          <a:xfrm>
            <a:off x="598686" y="364857"/>
            <a:ext cx="14340950" cy="1815712"/>
            <a:chOff x="0" y="0"/>
            <a:chExt cx="19121267" cy="2420949"/>
          </a:xfrm>
        </p:grpSpPr>
        <p:sp>
          <p:nvSpPr>
            <p:cNvPr id="7" name="TextBox 7"/>
            <p:cNvSpPr txBox="1"/>
            <p:nvPr/>
          </p:nvSpPr>
          <p:spPr>
            <a:xfrm>
              <a:off x="0" y="-9525"/>
              <a:ext cx="19121267" cy="1355527"/>
            </a:xfrm>
            <a:prstGeom prst="rect">
              <a:avLst/>
            </a:prstGeom>
          </p:spPr>
          <p:txBody>
            <a:bodyPr lIns="0" tIns="0" rIns="0" bIns="0" rtlCol="0" anchor="t">
              <a:spAutoFit/>
            </a:bodyPr>
            <a:lstStyle/>
            <a:p>
              <a:pPr>
                <a:lnSpc>
                  <a:spcPts val="7950"/>
                </a:lnSpc>
              </a:pPr>
              <a:r>
                <a:rPr lang="en-US" sz="6625" spc="-66">
                  <a:solidFill>
                    <a:srgbClr val="6A8B41"/>
                  </a:solidFill>
                  <a:latin typeface="Alice Bold Italics"/>
                </a:rPr>
                <a:t>c) Worksheet</a:t>
              </a:r>
            </a:p>
          </p:txBody>
        </p:sp>
        <p:sp>
          <p:nvSpPr>
            <p:cNvPr id="8" name="TextBox 8"/>
            <p:cNvSpPr txBox="1"/>
            <p:nvPr/>
          </p:nvSpPr>
          <p:spPr>
            <a:xfrm>
              <a:off x="0" y="1841315"/>
              <a:ext cx="19121267" cy="579634"/>
            </a:xfrm>
            <a:prstGeom prst="rect">
              <a:avLst/>
            </a:prstGeom>
          </p:spPr>
          <p:txBody>
            <a:bodyPr lIns="0" tIns="0" rIns="0" bIns="0" rtlCol="0" anchor="t">
              <a:spAutoFit/>
            </a:bodyPr>
            <a:lstStyle/>
            <a:p>
              <a:pPr>
                <a:lnSpc>
                  <a:spcPts val="3367"/>
                </a:lnSpc>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8140">
            <a:off x="13967158" y="-450504"/>
            <a:ext cx="7781625" cy="778162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9"/>
          <a:srcRect/>
          <a:stretch>
            <a:fillRect/>
          </a:stretch>
        </p:blipFill>
        <p:spPr>
          <a:xfrm>
            <a:off x="3426181" y="1864618"/>
            <a:ext cx="12968510" cy="7809925"/>
          </a:xfrm>
          <a:prstGeom prst="rect">
            <a:avLst/>
          </a:prstGeom>
        </p:spPr>
      </p:pic>
      <p:grpSp>
        <p:nvGrpSpPr>
          <p:cNvPr id="6" name="Group 6"/>
          <p:cNvGrpSpPr/>
          <p:nvPr/>
        </p:nvGrpSpPr>
        <p:grpSpPr>
          <a:xfrm>
            <a:off x="598686" y="364774"/>
            <a:ext cx="13388450" cy="1815876"/>
            <a:chOff x="0" y="0"/>
            <a:chExt cx="17851267" cy="2421169"/>
          </a:xfrm>
        </p:grpSpPr>
        <p:sp>
          <p:nvSpPr>
            <p:cNvPr id="7" name="TextBox 7"/>
            <p:cNvSpPr txBox="1"/>
            <p:nvPr/>
          </p:nvSpPr>
          <p:spPr>
            <a:xfrm>
              <a:off x="0" y="-9525"/>
              <a:ext cx="17851267" cy="1355746"/>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a) Laporan Laba-Rugi</a:t>
              </a:r>
            </a:p>
          </p:txBody>
        </p:sp>
        <p:sp>
          <p:nvSpPr>
            <p:cNvPr id="8" name="TextBox 8"/>
            <p:cNvSpPr txBox="1"/>
            <p:nvPr/>
          </p:nvSpPr>
          <p:spPr>
            <a:xfrm>
              <a:off x="0" y="1841535"/>
              <a:ext cx="17851267" cy="579634"/>
            </a:xfrm>
            <a:prstGeom prst="rect">
              <a:avLst/>
            </a:prstGeom>
          </p:spPr>
          <p:txBody>
            <a:bodyPr lIns="0" tIns="0" rIns="0" bIns="0" rtlCol="0" anchor="t">
              <a:spAutoFit/>
            </a:bodyPr>
            <a:lstStyle/>
            <a:p>
              <a:pPr>
                <a:lnSpc>
                  <a:spcPts val="3367"/>
                </a:lnSpc>
              </a:pPr>
              <a:endParaRPr/>
            </a:p>
          </p:txBody>
        </p:sp>
      </p:grpSp>
      <p:sp>
        <p:nvSpPr>
          <p:cNvPr id="9" name="TextBox 9"/>
          <p:cNvSpPr txBox="1"/>
          <p:nvPr/>
        </p:nvSpPr>
        <p:spPr>
          <a:xfrm>
            <a:off x="13729872" y="288574"/>
            <a:ext cx="4040981" cy="648593"/>
          </a:xfrm>
          <a:prstGeom prst="rect">
            <a:avLst/>
          </a:prstGeom>
        </p:spPr>
        <p:txBody>
          <a:bodyPr lIns="0" tIns="0" rIns="0" bIns="0" rtlCol="0" anchor="t">
            <a:spAutoFit/>
          </a:bodyPr>
          <a:lstStyle/>
          <a:p>
            <a:pPr algn="ctr">
              <a:lnSpc>
                <a:spcPts val="5258"/>
              </a:lnSpc>
            </a:pPr>
            <a:r>
              <a:rPr lang="en-US" sz="3755">
                <a:solidFill>
                  <a:srgbClr val="6A8B41"/>
                </a:solidFill>
                <a:latin typeface="Alice Bold"/>
              </a:rPr>
              <a:t>Laporan Keuangan</a:t>
            </a:r>
          </a:p>
        </p:txBody>
      </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4017">
            <a:off x="-2189678" y="1673961"/>
            <a:ext cx="5939529" cy="59395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8140">
            <a:off x="13698398" y="-1274943"/>
            <a:ext cx="7781625" cy="778162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9"/>
          <a:srcRect/>
          <a:stretch>
            <a:fillRect/>
          </a:stretch>
        </p:blipFill>
        <p:spPr>
          <a:xfrm>
            <a:off x="1432586" y="2817038"/>
            <a:ext cx="15422827" cy="5055260"/>
          </a:xfrm>
          <a:prstGeom prst="rect">
            <a:avLst/>
          </a:prstGeom>
        </p:spPr>
      </p:pic>
      <p:grpSp>
        <p:nvGrpSpPr>
          <p:cNvPr id="6" name="Group 6"/>
          <p:cNvGrpSpPr/>
          <p:nvPr/>
        </p:nvGrpSpPr>
        <p:grpSpPr>
          <a:xfrm>
            <a:off x="598686" y="364774"/>
            <a:ext cx="15217250" cy="1815876"/>
            <a:chOff x="0" y="0"/>
            <a:chExt cx="20289667" cy="2421169"/>
          </a:xfrm>
        </p:grpSpPr>
        <p:sp>
          <p:nvSpPr>
            <p:cNvPr id="7" name="TextBox 7"/>
            <p:cNvSpPr txBox="1"/>
            <p:nvPr/>
          </p:nvSpPr>
          <p:spPr>
            <a:xfrm>
              <a:off x="0" y="-9525"/>
              <a:ext cx="20289667" cy="1355746"/>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b) Laporan Perubahan Ekuitas</a:t>
              </a:r>
            </a:p>
          </p:txBody>
        </p:sp>
        <p:sp>
          <p:nvSpPr>
            <p:cNvPr id="8" name="TextBox 8"/>
            <p:cNvSpPr txBox="1"/>
            <p:nvPr/>
          </p:nvSpPr>
          <p:spPr>
            <a:xfrm>
              <a:off x="0" y="1841535"/>
              <a:ext cx="20289667" cy="579634"/>
            </a:xfrm>
            <a:prstGeom prst="rect">
              <a:avLst/>
            </a:prstGeom>
          </p:spPr>
          <p:txBody>
            <a:bodyPr lIns="0" tIns="0" rIns="0" bIns="0" rtlCol="0" anchor="t">
              <a:spAutoFit/>
            </a:bodyPr>
            <a:lstStyle/>
            <a:p>
              <a:pPr>
                <a:lnSpc>
                  <a:spcPts val="3367"/>
                </a:lnSpc>
              </a:pPr>
              <a:endParaRPr/>
            </a:p>
          </p:txBody>
        </p:sp>
      </p:grpSp>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141486" y="7839276"/>
            <a:ext cx="4895448" cy="48954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16963">
            <a:off x="14901350" y="-980314"/>
            <a:ext cx="5400572" cy="5400572"/>
          </a:xfrm>
          <a:prstGeom prst="rect">
            <a:avLst/>
          </a:prstGeom>
        </p:spPr>
      </p:pic>
      <p:sp>
        <p:nvSpPr>
          <p:cNvPr id="3" name="TextBox 3"/>
          <p:cNvSpPr txBox="1"/>
          <p:nvPr/>
        </p:nvSpPr>
        <p:spPr>
          <a:xfrm>
            <a:off x="1698110" y="2952357"/>
            <a:ext cx="6974733" cy="6562237"/>
          </a:xfrm>
          <a:prstGeom prst="rect">
            <a:avLst/>
          </a:prstGeom>
        </p:spPr>
        <p:txBody>
          <a:bodyPr lIns="0" tIns="0" rIns="0" bIns="0" rtlCol="0" anchor="t">
            <a:spAutoFit/>
          </a:bodyPr>
          <a:lstStyle/>
          <a:p>
            <a:pPr>
              <a:lnSpc>
                <a:spcPts val="5754"/>
              </a:lnSpc>
            </a:pPr>
            <a:r>
              <a:rPr lang="en-US" sz="4200" spc="420" dirty="0">
                <a:solidFill>
                  <a:srgbClr val="000000"/>
                </a:solidFill>
                <a:latin typeface="Alice"/>
              </a:rPr>
              <a:t>NABILA PUSPITA W.                   </a:t>
            </a:r>
          </a:p>
          <a:p>
            <a:pPr>
              <a:lnSpc>
                <a:spcPts val="5754"/>
              </a:lnSpc>
            </a:pPr>
            <a:r>
              <a:rPr lang="en-US" sz="4200" spc="420" dirty="0">
                <a:solidFill>
                  <a:srgbClr val="000000"/>
                </a:solidFill>
                <a:latin typeface="Alice"/>
              </a:rPr>
              <a:t>Fitri Nuryani                         </a:t>
            </a:r>
          </a:p>
          <a:p>
            <a:pPr>
              <a:lnSpc>
                <a:spcPts val="5754"/>
              </a:lnSpc>
            </a:pPr>
            <a:r>
              <a:rPr lang="en-US" sz="4200" spc="420" dirty="0">
                <a:solidFill>
                  <a:srgbClr val="000000"/>
                </a:solidFill>
                <a:latin typeface="Alice"/>
              </a:rPr>
              <a:t>Aliza </a:t>
            </a:r>
            <a:r>
              <a:rPr lang="en-US" sz="4200" spc="420" dirty="0" err="1">
                <a:solidFill>
                  <a:srgbClr val="000000"/>
                </a:solidFill>
                <a:latin typeface="Alice"/>
              </a:rPr>
              <a:t>Rachma</a:t>
            </a:r>
            <a:r>
              <a:rPr lang="en-US" sz="4200" spc="420" dirty="0">
                <a:solidFill>
                  <a:srgbClr val="000000"/>
                </a:solidFill>
                <a:latin typeface="Alice"/>
              </a:rPr>
              <a:t> A.                    </a:t>
            </a:r>
          </a:p>
          <a:p>
            <a:pPr>
              <a:lnSpc>
                <a:spcPts val="5754"/>
              </a:lnSpc>
            </a:pPr>
            <a:r>
              <a:rPr lang="en-US" sz="4200" spc="420" dirty="0">
                <a:solidFill>
                  <a:srgbClr val="000000"/>
                </a:solidFill>
                <a:latin typeface="Alice"/>
              </a:rPr>
              <a:t>Bintang Ghani N.                   </a:t>
            </a:r>
          </a:p>
          <a:p>
            <a:pPr>
              <a:lnSpc>
                <a:spcPts val="5754"/>
              </a:lnSpc>
            </a:pPr>
            <a:r>
              <a:rPr lang="en-US" sz="4200" spc="420" dirty="0" err="1">
                <a:solidFill>
                  <a:srgbClr val="000000"/>
                </a:solidFill>
                <a:latin typeface="Alice"/>
              </a:rPr>
              <a:t>Faradila</a:t>
            </a:r>
            <a:r>
              <a:rPr lang="en-US" sz="4200" spc="420" dirty="0">
                <a:solidFill>
                  <a:srgbClr val="000000"/>
                </a:solidFill>
                <a:latin typeface="Alice"/>
              </a:rPr>
              <a:t> </a:t>
            </a:r>
            <a:r>
              <a:rPr lang="en-US" sz="4200" spc="420" dirty="0" err="1">
                <a:solidFill>
                  <a:srgbClr val="000000"/>
                </a:solidFill>
                <a:latin typeface="Alice"/>
              </a:rPr>
              <a:t>Fadjrin</a:t>
            </a:r>
            <a:r>
              <a:rPr lang="en-US" sz="4200" spc="420" dirty="0">
                <a:solidFill>
                  <a:srgbClr val="000000"/>
                </a:solidFill>
                <a:latin typeface="Alice"/>
              </a:rPr>
              <a:t>                   </a:t>
            </a:r>
          </a:p>
          <a:p>
            <a:pPr>
              <a:lnSpc>
                <a:spcPts val="5754"/>
              </a:lnSpc>
            </a:pPr>
            <a:r>
              <a:rPr lang="en-US" sz="4200" spc="420" dirty="0" err="1">
                <a:solidFill>
                  <a:srgbClr val="000000"/>
                </a:solidFill>
                <a:latin typeface="Alice"/>
              </a:rPr>
              <a:t>Risca</a:t>
            </a:r>
            <a:r>
              <a:rPr lang="en-US" sz="4200" spc="420" dirty="0">
                <a:solidFill>
                  <a:srgbClr val="000000"/>
                </a:solidFill>
                <a:latin typeface="Alice"/>
              </a:rPr>
              <a:t> </a:t>
            </a:r>
            <a:r>
              <a:rPr lang="en-US" sz="4200" spc="420" dirty="0" err="1">
                <a:solidFill>
                  <a:srgbClr val="000000"/>
                </a:solidFill>
                <a:latin typeface="Alice"/>
              </a:rPr>
              <a:t>Pradita</a:t>
            </a:r>
            <a:r>
              <a:rPr lang="en-US" sz="4200" spc="420" dirty="0">
                <a:solidFill>
                  <a:srgbClr val="000000"/>
                </a:solidFill>
                <a:latin typeface="Alice"/>
              </a:rPr>
              <a:t>                        </a:t>
            </a:r>
          </a:p>
          <a:p>
            <a:pPr>
              <a:lnSpc>
                <a:spcPts val="5754"/>
              </a:lnSpc>
            </a:pPr>
            <a:r>
              <a:rPr lang="en-US" sz="4200" spc="420" dirty="0" err="1">
                <a:solidFill>
                  <a:srgbClr val="000000"/>
                </a:solidFill>
                <a:latin typeface="Alice"/>
              </a:rPr>
              <a:t>Annisa</a:t>
            </a:r>
            <a:r>
              <a:rPr lang="en-US" sz="4200" spc="420" dirty="0">
                <a:solidFill>
                  <a:srgbClr val="000000"/>
                </a:solidFill>
                <a:latin typeface="Alice"/>
              </a:rPr>
              <a:t> Noor A.                       </a:t>
            </a:r>
          </a:p>
          <a:p>
            <a:pPr>
              <a:lnSpc>
                <a:spcPts val="5754"/>
              </a:lnSpc>
            </a:pPr>
            <a:r>
              <a:rPr lang="en-US" sz="4200" spc="420" dirty="0">
                <a:solidFill>
                  <a:srgbClr val="000000"/>
                </a:solidFill>
                <a:latin typeface="Alice"/>
              </a:rPr>
              <a:t>M. Ramadhan                          </a:t>
            </a:r>
          </a:p>
          <a:p>
            <a:pPr>
              <a:lnSpc>
                <a:spcPts val="5754"/>
              </a:lnSpc>
            </a:pPr>
            <a:r>
              <a:rPr lang="en-US" sz="4200" spc="420" dirty="0">
                <a:solidFill>
                  <a:srgbClr val="000000"/>
                </a:solidFill>
                <a:latin typeface="Alice"/>
              </a:rPr>
              <a:t>Dimas H. </a:t>
            </a:r>
            <a:r>
              <a:rPr lang="en-US" sz="4200" spc="420" dirty="0" err="1">
                <a:solidFill>
                  <a:srgbClr val="000000"/>
                </a:solidFill>
                <a:latin typeface="Alice"/>
              </a:rPr>
              <a:t>Imbi</a:t>
            </a:r>
            <a:r>
              <a:rPr lang="en-US" sz="4200" spc="420" dirty="0">
                <a:solidFill>
                  <a:srgbClr val="000000"/>
                </a:solidFill>
                <a:latin typeface="Alice"/>
              </a:rPr>
              <a:t>                       </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4503">
            <a:off x="12650728" y="-2702134"/>
            <a:ext cx="5400572" cy="540057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0714">
            <a:off x="15182612" y="8530761"/>
            <a:ext cx="3370181" cy="2193681"/>
          </a:xfrm>
          <a:prstGeom prst="rect">
            <a:avLst/>
          </a:prstGeom>
        </p:spPr>
      </p:pic>
      <p:sp>
        <p:nvSpPr>
          <p:cNvPr id="6" name="TextBox 6"/>
          <p:cNvSpPr txBox="1"/>
          <p:nvPr/>
        </p:nvSpPr>
        <p:spPr>
          <a:xfrm>
            <a:off x="3657600" y="1019175"/>
            <a:ext cx="11000502" cy="1335286"/>
          </a:xfrm>
          <a:prstGeom prst="rect">
            <a:avLst/>
          </a:prstGeom>
        </p:spPr>
        <p:txBody>
          <a:bodyPr lIns="0" tIns="0" rIns="0" bIns="0" rtlCol="0" anchor="t">
            <a:spAutoFit/>
          </a:bodyPr>
          <a:lstStyle/>
          <a:p>
            <a:pPr algn="ctr">
              <a:lnSpc>
                <a:spcPts val="10439"/>
              </a:lnSpc>
            </a:pPr>
            <a:r>
              <a:rPr lang="en-US" sz="8699" spc="-86">
                <a:solidFill>
                  <a:srgbClr val="7B3C15"/>
                </a:solidFill>
                <a:latin typeface="Alice Bold"/>
              </a:rPr>
              <a:t>KELOMPOK 2</a:t>
            </a:r>
          </a:p>
        </p:txBody>
      </p:sp>
      <p:sp>
        <p:nvSpPr>
          <p:cNvPr id="7" name="TextBox 7"/>
          <p:cNvSpPr txBox="1"/>
          <p:nvPr/>
        </p:nvSpPr>
        <p:spPr>
          <a:xfrm>
            <a:off x="8281244" y="2714173"/>
            <a:ext cx="6041323" cy="7029079"/>
          </a:xfrm>
          <a:prstGeom prst="rect">
            <a:avLst/>
          </a:prstGeom>
        </p:spPr>
        <p:txBody>
          <a:bodyPr lIns="0" tIns="0" rIns="0" bIns="0" rtlCol="0" anchor="t">
            <a:spAutoFit/>
          </a:bodyPr>
          <a:lstStyle/>
          <a:p>
            <a:pPr algn="ctr">
              <a:lnSpc>
                <a:spcPts val="6172"/>
              </a:lnSpc>
            </a:pPr>
            <a:r>
              <a:rPr lang="en-US" sz="4409" dirty="0">
                <a:solidFill>
                  <a:srgbClr val="000000"/>
                </a:solidFill>
                <a:latin typeface="Alice"/>
              </a:rPr>
              <a:t>2110112084</a:t>
            </a:r>
          </a:p>
          <a:p>
            <a:pPr algn="ctr">
              <a:lnSpc>
                <a:spcPts val="6172"/>
              </a:lnSpc>
            </a:pPr>
            <a:r>
              <a:rPr lang="en-US" sz="4409" dirty="0">
                <a:solidFill>
                  <a:srgbClr val="000000"/>
                </a:solidFill>
                <a:latin typeface="Alice"/>
              </a:rPr>
              <a:t>2110112087</a:t>
            </a:r>
          </a:p>
          <a:p>
            <a:pPr algn="ctr">
              <a:lnSpc>
                <a:spcPts val="6172"/>
              </a:lnSpc>
            </a:pPr>
            <a:r>
              <a:rPr lang="en-US" sz="4409" dirty="0">
                <a:solidFill>
                  <a:srgbClr val="000000"/>
                </a:solidFill>
                <a:latin typeface="Alice"/>
              </a:rPr>
              <a:t>2110112094</a:t>
            </a:r>
          </a:p>
          <a:p>
            <a:pPr algn="ctr">
              <a:lnSpc>
                <a:spcPts val="6172"/>
              </a:lnSpc>
            </a:pPr>
            <a:r>
              <a:rPr lang="en-US" sz="4409" dirty="0">
                <a:solidFill>
                  <a:srgbClr val="000000"/>
                </a:solidFill>
                <a:latin typeface="Alice"/>
              </a:rPr>
              <a:t>2110112097</a:t>
            </a:r>
          </a:p>
          <a:p>
            <a:pPr algn="ctr">
              <a:lnSpc>
                <a:spcPts val="6172"/>
              </a:lnSpc>
            </a:pPr>
            <a:r>
              <a:rPr lang="en-US" sz="4409" dirty="0">
                <a:solidFill>
                  <a:srgbClr val="000000"/>
                </a:solidFill>
                <a:latin typeface="Alice"/>
              </a:rPr>
              <a:t>2110112101</a:t>
            </a:r>
          </a:p>
          <a:p>
            <a:pPr algn="ctr">
              <a:lnSpc>
                <a:spcPts val="6172"/>
              </a:lnSpc>
            </a:pPr>
            <a:r>
              <a:rPr lang="en-US" sz="4409" dirty="0">
                <a:solidFill>
                  <a:srgbClr val="000000"/>
                </a:solidFill>
                <a:latin typeface="Alice"/>
              </a:rPr>
              <a:t>2110112108</a:t>
            </a:r>
          </a:p>
          <a:p>
            <a:pPr algn="ctr">
              <a:lnSpc>
                <a:spcPts val="6172"/>
              </a:lnSpc>
            </a:pPr>
            <a:r>
              <a:rPr lang="en-US" sz="4409" dirty="0">
                <a:solidFill>
                  <a:srgbClr val="000000"/>
                </a:solidFill>
                <a:latin typeface="Alice"/>
              </a:rPr>
              <a:t>2110112109</a:t>
            </a:r>
          </a:p>
          <a:p>
            <a:pPr algn="ctr">
              <a:lnSpc>
                <a:spcPts val="6172"/>
              </a:lnSpc>
            </a:pPr>
            <a:r>
              <a:rPr lang="en-US" sz="4409" dirty="0">
                <a:solidFill>
                  <a:srgbClr val="000000"/>
                </a:solidFill>
                <a:latin typeface="Alice"/>
              </a:rPr>
              <a:t>2110112112</a:t>
            </a:r>
          </a:p>
          <a:p>
            <a:pPr algn="ctr">
              <a:lnSpc>
                <a:spcPts val="6172"/>
              </a:lnSpc>
            </a:pPr>
            <a:r>
              <a:rPr lang="en-US" sz="4409" dirty="0">
                <a:solidFill>
                  <a:srgbClr val="000000"/>
                </a:solidFill>
                <a:latin typeface="Alice"/>
              </a:rPr>
              <a:t>2110112113</a:t>
            </a: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328652"/>
            <a:ext cx="7315200" cy="22585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9"/>
          <a:srcRect/>
          <a:stretch>
            <a:fillRect/>
          </a:stretch>
        </p:blipFill>
        <p:spPr>
          <a:xfrm>
            <a:off x="941531" y="2254408"/>
            <a:ext cx="16404939" cy="5778184"/>
          </a:xfrm>
          <a:prstGeom prst="rect">
            <a:avLst/>
          </a:prstGeom>
        </p:spPr>
      </p:pic>
      <p:grpSp>
        <p:nvGrpSpPr>
          <p:cNvPr id="6" name="Group 6"/>
          <p:cNvGrpSpPr/>
          <p:nvPr/>
        </p:nvGrpSpPr>
        <p:grpSpPr>
          <a:xfrm>
            <a:off x="598686" y="364774"/>
            <a:ext cx="14340950" cy="1815876"/>
            <a:chOff x="0" y="0"/>
            <a:chExt cx="19121267" cy="2421169"/>
          </a:xfrm>
        </p:grpSpPr>
        <p:sp>
          <p:nvSpPr>
            <p:cNvPr id="7" name="TextBox 7"/>
            <p:cNvSpPr txBox="1"/>
            <p:nvPr/>
          </p:nvSpPr>
          <p:spPr>
            <a:xfrm>
              <a:off x="0" y="-9525"/>
              <a:ext cx="19121267" cy="1355746"/>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c) Laporan Posisi Keuangan</a:t>
              </a:r>
            </a:p>
          </p:txBody>
        </p:sp>
        <p:sp>
          <p:nvSpPr>
            <p:cNvPr id="8" name="TextBox 8"/>
            <p:cNvSpPr txBox="1"/>
            <p:nvPr/>
          </p:nvSpPr>
          <p:spPr>
            <a:xfrm>
              <a:off x="0" y="1841535"/>
              <a:ext cx="19121267" cy="579634"/>
            </a:xfrm>
            <a:prstGeom prst="rect">
              <a:avLst/>
            </a:prstGeom>
          </p:spPr>
          <p:txBody>
            <a:bodyPr lIns="0" tIns="0" rIns="0" bIns="0" rtlCol="0" anchor="t">
              <a:spAutoFit/>
            </a:bodyPr>
            <a:lstStyle/>
            <a:p>
              <a:pPr>
                <a:lnSpc>
                  <a:spcPts val="3367"/>
                </a:lnSpc>
              </a:pPr>
              <a:endParaRPr/>
            </a:p>
          </p:txBody>
        </p:sp>
      </p:grpSp>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08124">
            <a:off x="14845678" y="7224705"/>
            <a:ext cx="4463409" cy="446340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1028700"/>
            <a:ext cx="13729872" cy="686494"/>
          </a:xfrm>
          <a:prstGeom prst="rect">
            <a:avLst/>
          </a:prstGeom>
        </p:spPr>
      </p:pic>
      <p:pic>
        <p:nvPicPr>
          <p:cNvPr id="5" name="Picture 5"/>
          <p:cNvPicPr>
            <a:picLocks noChangeAspect="1"/>
          </p:cNvPicPr>
          <p:nvPr/>
        </p:nvPicPr>
        <p:blipFill>
          <a:blip r:embed="rId8"/>
          <a:srcRect/>
          <a:stretch>
            <a:fillRect/>
          </a:stretch>
        </p:blipFill>
        <p:spPr>
          <a:xfrm>
            <a:off x="3387121" y="1715194"/>
            <a:ext cx="11623161" cy="8162042"/>
          </a:xfrm>
          <a:prstGeom prst="rect">
            <a:avLst/>
          </a:prstGeom>
        </p:spPr>
      </p:pic>
      <p:grpSp>
        <p:nvGrpSpPr>
          <p:cNvPr id="6" name="Group 6"/>
          <p:cNvGrpSpPr/>
          <p:nvPr/>
        </p:nvGrpSpPr>
        <p:grpSpPr>
          <a:xfrm>
            <a:off x="598686" y="364857"/>
            <a:ext cx="14340950" cy="1815712"/>
            <a:chOff x="0" y="0"/>
            <a:chExt cx="19121267" cy="2420949"/>
          </a:xfrm>
        </p:grpSpPr>
        <p:sp>
          <p:nvSpPr>
            <p:cNvPr id="7" name="TextBox 7"/>
            <p:cNvSpPr txBox="1"/>
            <p:nvPr/>
          </p:nvSpPr>
          <p:spPr>
            <a:xfrm>
              <a:off x="0" y="-9525"/>
              <a:ext cx="19121267" cy="1355527"/>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Jurnal Penutup (</a:t>
              </a:r>
              <a:r>
                <a:rPr lang="en-US" sz="6625" spc="-66">
                  <a:solidFill>
                    <a:srgbClr val="6A8B41"/>
                  </a:solidFill>
                  <a:latin typeface="Alice Bold Italics"/>
                </a:rPr>
                <a:t>Closing Entries)</a:t>
              </a:r>
            </a:p>
          </p:txBody>
        </p:sp>
        <p:sp>
          <p:nvSpPr>
            <p:cNvPr id="8" name="TextBox 8"/>
            <p:cNvSpPr txBox="1"/>
            <p:nvPr/>
          </p:nvSpPr>
          <p:spPr>
            <a:xfrm>
              <a:off x="0" y="1841315"/>
              <a:ext cx="19121267" cy="579634"/>
            </a:xfrm>
            <a:prstGeom prst="rect">
              <a:avLst/>
            </a:prstGeom>
          </p:spPr>
          <p:txBody>
            <a:bodyPr lIns="0" tIns="0" rIns="0" bIns="0" rtlCol="0" anchor="t">
              <a:spAutoFit/>
            </a:bodyPr>
            <a:lstStyle/>
            <a:p>
              <a:pPr>
                <a:lnSpc>
                  <a:spcPts val="3367"/>
                </a:lnSpc>
              </a:pPr>
              <a:endParaRPr/>
            </a:p>
          </p:txBody>
        </p:sp>
      </p:gr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4017">
            <a:off x="-2371079" y="1917974"/>
            <a:ext cx="5939529" cy="59395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4453">
            <a:off x="-1075942" y="7569901"/>
            <a:ext cx="4209284" cy="420928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68140">
            <a:off x="13368487" y="-1710162"/>
            <a:ext cx="7781625" cy="77816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0" y="1837404"/>
            <a:ext cx="13729872" cy="686494"/>
          </a:xfrm>
          <a:prstGeom prst="rect">
            <a:avLst/>
          </a:prstGeom>
        </p:spPr>
      </p:pic>
      <p:pic>
        <p:nvPicPr>
          <p:cNvPr id="5" name="Picture 5"/>
          <p:cNvPicPr>
            <a:picLocks noChangeAspect="1"/>
          </p:cNvPicPr>
          <p:nvPr/>
        </p:nvPicPr>
        <p:blipFill>
          <a:blip r:embed="rId8"/>
          <a:srcRect/>
          <a:stretch>
            <a:fillRect/>
          </a:stretch>
        </p:blipFill>
        <p:spPr>
          <a:xfrm>
            <a:off x="1411581" y="2813295"/>
            <a:ext cx="15464838" cy="6100020"/>
          </a:xfrm>
          <a:prstGeom prst="rect">
            <a:avLst/>
          </a:prstGeom>
        </p:spPr>
      </p:pic>
      <p:grpSp>
        <p:nvGrpSpPr>
          <p:cNvPr id="6" name="Group 6"/>
          <p:cNvGrpSpPr/>
          <p:nvPr/>
        </p:nvGrpSpPr>
        <p:grpSpPr>
          <a:xfrm>
            <a:off x="658670" y="201353"/>
            <a:ext cx="14340950" cy="2611942"/>
            <a:chOff x="0" y="0"/>
            <a:chExt cx="19121267" cy="3482589"/>
          </a:xfrm>
        </p:grpSpPr>
        <p:sp>
          <p:nvSpPr>
            <p:cNvPr id="7" name="TextBox 7"/>
            <p:cNvSpPr txBox="1"/>
            <p:nvPr/>
          </p:nvSpPr>
          <p:spPr>
            <a:xfrm>
              <a:off x="0" y="-9525"/>
              <a:ext cx="19121267" cy="2417167"/>
            </a:xfrm>
            <a:prstGeom prst="rect">
              <a:avLst/>
            </a:prstGeom>
          </p:spPr>
          <p:txBody>
            <a:bodyPr lIns="0" tIns="0" rIns="0" bIns="0" rtlCol="0" anchor="t">
              <a:spAutoFit/>
            </a:bodyPr>
            <a:lstStyle/>
            <a:p>
              <a:pPr>
                <a:lnSpc>
                  <a:spcPts val="7950"/>
                </a:lnSpc>
              </a:pPr>
              <a:r>
                <a:rPr lang="en-US" sz="6625" spc="-66">
                  <a:solidFill>
                    <a:srgbClr val="6A8B41"/>
                  </a:solidFill>
                  <a:latin typeface="Alice Bold"/>
                </a:rPr>
                <a:t>Trial Balance Setelah Jurnal Penutup</a:t>
              </a:r>
            </a:p>
            <a:p>
              <a:pPr>
                <a:lnSpc>
                  <a:spcPts val="6270"/>
                </a:lnSpc>
              </a:pPr>
              <a:r>
                <a:rPr lang="en-US" sz="5225" spc="-52">
                  <a:solidFill>
                    <a:srgbClr val="6A8B41"/>
                  </a:solidFill>
                  <a:latin typeface="Alice Bold Italics"/>
                </a:rPr>
                <a:t>(Post Closing Trial Balance)</a:t>
              </a:r>
            </a:p>
          </p:txBody>
        </p:sp>
        <p:sp>
          <p:nvSpPr>
            <p:cNvPr id="8" name="TextBox 8"/>
            <p:cNvSpPr txBox="1"/>
            <p:nvPr/>
          </p:nvSpPr>
          <p:spPr>
            <a:xfrm>
              <a:off x="0" y="2902956"/>
              <a:ext cx="19121267" cy="579634"/>
            </a:xfrm>
            <a:prstGeom prst="rect">
              <a:avLst/>
            </a:prstGeom>
          </p:spPr>
          <p:txBody>
            <a:bodyPr lIns="0" tIns="0" rIns="0" bIns="0" rtlCol="0" anchor="t">
              <a:spAutoFit/>
            </a:bodyPr>
            <a:lstStyle/>
            <a:p>
              <a:pPr>
                <a:lnSpc>
                  <a:spcPts val="3367"/>
                </a:lnSpc>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46817" y="3517702"/>
            <a:ext cx="3381270" cy="2305412"/>
          </a:xfrm>
          <a:prstGeom prst="rect">
            <a:avLst/>
          </a:prstGeom>
        </p:spPr>
      </p:pic>
      <p:pic>
        <p:nvPicPr>
          <p:cNvPr id="3" name="Picture 3"/>
          <p:cNvPicPr>
            <a:picLocks noChangeAspect="1"/>
          </p:cNvPicPr>
          <p:nvPr/>
        </p:nvPicPr>
        <p:blipFill>
          <a:blip r:embed="rId4"/>
          <a:srcRect t="2533" r="25181" b="2533"/>
          <a:stretch>
            <a:fillRect/>
          </a:stretch>
        </p:blipFill>
        <p:spPr>
          <a:xfrm>
            <a:off x="6108527" y="-179951"/>
            <a:ext cx="11946745" cy="1009934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7475">
            <a:off x="-1670768" y="5939877"/>
            <a:ext cx="5758837" cy="5758837"/>
          </a:xfrm>
          <a:prstGeom prst="rect">
            <a:avLst/>
          </a:prstGeom>
        </p:spPr>
      </p:pic>
      <p:grpSp>
        <p:nvGrpSpPr>
          <p:cNvPr id="5" name="Group 5"/>
          <p:cNvGrpSpPr/>
          <p:nvPr/>
        </p:nvGrpSpPr>
        <p:grpSpPr>
          <a:xfrm>
            <a:off x="6457890" y="1042053"/>
            <a:ext cx="10801410" cy="8613518"/>
            <a:chOff x="0" y="0"/>
            <a:chExt cx="2076736" cy="1656080"/>
          </a:xfrm>
        </p:grpSpPr>
        <p:sp>
          <p:nvSpPr>
            <p:cNvPr id="6" name="Freeform 6"/>
            <p:cNvSpPr/>
            <p:nvPr/>
          </p:nvSpPr>
          <p:spPr>
            <a:xfrm>
              <a:off x="92710" y="293370"/>
              <a:ext cx="1971326" cy="1350010"/>
            </a:xfrm>
            <a:custGeom>
              <a:avLst/>
              <a:gdLst/>
              <a:ahLst/>
              <a:cxnLst/>
              <a:rect l="l" t="t" r="r" b="b"/>
              <a:pathLst>
                <a:path w="1971326" h="1350010">
                  <a:moveTo>
                    <a:pt x="0" y="1295400"/>
                  </a:moveTo>
                  <a:lnTo>
                    <a:pt x="0" y="1350010"/>
                  </a:lnTo>
                  <a:lnTo>
                    <a:pt x="1971326" y="1350010"/>
                  </a:lnTo>
                  <a:lnTo>
                    <a:pt x="1971326" y="54610"/>
                  </a:lnTo>
                  <a:lnTo>
                    <a:pt x="1916716" y="0"/>
                  </a:lnTo>
                  <a:lnTo>
                    <a:pt x="1916716" y="1295400"/>
                  </a:lnTo>
                  <a:close/>
                </a:path>
              </a:pathLst>
            </a:custGeom>
            <a:solidFill>
              <a:srgbClr val="A5A355">
                <a:alpha val="87843"/>
              </a:srgbClr>
            </a:solidFill>
          </p:spPr>
        </p:sp>
        <p:sp>
          <p:nvSpPr>
            <p:cNvPr id="7" name="Freeform 7"/>
            <p:cNvSpPr/>
            <p:nvPr/>
          </p:nvSpPr>
          <p:spPr>
            <a:xfrm>
              <a:off x="6350" y="11430"/>
              <a:ext cx="1996726" cy="1564640"/>
            </a:xfrm>
            <a:custGeom>
              <a:avLst/>
              <a:gdLst/>
              <a:ahLst/>
              <a:cxnLst/>
              <a:rect l="l" t="t" r="r" b="b"/>
              <a:pathLst>
                <a:path w="1996726" h="1564640">
                  <a:moveTo>
                    <a:pt x="1726216" y="0"/>
                  </a:moveTo>
                  <a:lnTo>
                    <a:pt x="0" y="1270"/>
                  </a:lnTo>
                  <a:lnTo>
                    <a:pt x="0" y="1564640"/>
                  </a:lnTo>
                  <a:lnTo>
                    <a:pt x="1995456" y="1564640"/>
                  </a:lnTo>
                  <a:lnTo>
                    <a:pt x="1996726" y="266700"/>
                  </a:lnTo>
                  <a:close/>
                </a:path>
              </a:pathLst>
            </a:custGeom>
            <a:solidFill>
              <a:srgbClr val="AFD183">
                <a:alpha val="87843"/>
              </a:srgbClr>
            </a:solidFill>
          </p:spPr>
        </p:sp>
        <p:sp>
          <p:nvSpPr>
            <p:cNvPr id="8" name="Freeform 8"/>
            <p:cNvSpPr/>
            <p:nvPr/>
          </p:nvSpPr>
          <p:spPr>
            <a:xfrm>
              <a:off x="0" y="0"/>
              <a:ext cx="2076736" cy="1656080"/>
            </a:xfrm>
            <a:custGeom>
              <a:avLst/>
              <a:gdLst/>
              <a:ahLst/>
              <a:cxnLst/>
              <a:rect l="l" t="t" r="r" b="b"/>
              <a:pathLst>
                <a:path w="2076736" h="1656080">
                  <a:moveTo>
                    <a:pt x="2009426" y="275590"/>
                  </a:moveTo>
                  <a:lnTo>
                    <a:pt x="2009426" y="275590"/>
                  </a:lnTo>
                  <a:lnTo>
                    <a:pt x="2008156" y="274320"/>
                  </a:lnTo>
                  <a:lnTo>
                    <a:pt x="1872266" y="138430"/>
                  </a:lnTo>
                  <a:lnTo>
                    <a:pt x="1804956" y="71120"/>
                  </a:lnTo>
                  <a:lnTo>
                    <a:pt x="1733836" y="0"/>
                  </a:lnTo>
                  <a:lnTo>
                    <a:pt x="0" y="0"/>
                  </a:lnTo>
                  <a:lnTo>
                    <a:pt x="0" y="1588770"/>
                  </a:lnTo>
                  <a:lnTo>
                    <a:pt x="80010" y="1588770"/>
                  </a:lnTo>
                  <a:lnTo>
                    <a:pt x="80010" y="1656080"/>
                  </a:lnTo>
                  <a:lnTo>
                    <a:pt x="2076736" y="1656080"/>
                  </a:lnTo>
                  <a:lnTo>
                    <a:pt x="2076736" y="342900"/>
                  </a:lnTo>
                  <a:lnTo>
                    <a:pt x="2009426" y="275590"/>
                  </a:lnTo>
                  <a:close/>
                  <a:moveTo>
                    <a:pt x="1737646" y="21590"/>
                  </a:moveTo>
                  <a:lnTo>
                    <a:pt x="1863376" y="146050"/>
                  </a:lnTo>
                  <a:lnTo>
                    <a:pt x="1987836" y="270510"/>
                  </a:lnTo>
                  <a:lnTo>
                    <a:pt x="1737646" y="270510"/>
                  </a:lnTo>
                  <a:lnTo>
                    <a:pt x="1737646" y="21590"/>
                  </a:lnTo>
                  <a:close/>
                  <a:moveTo>
                    <a:pt x="12700" y="1576070"/>
                  </a:moveTo>
                  <a:lnTo>
                    <a:pt x="12700" y="12700"/>
                  </a:lnTo>
                  <a:lnTo>
                    <a:pt x="1724946" y="12700"/>
                  </a:lnTo>
                  <a:lnTo>
                    <a:pt x="1724946" y="278130"/>
                  </a:lnTo>
                  <a:cubicBezTo>
                    <a:pt x="1724946" y="281940"/>
                    <a:pt x="1727486" y="284480"/>
                    <a:pt x="1731296" y="284480"/>
                  </a:cubicBezTo>
                  <a:lnTo>
                    <a:pt x="1996726" y="284480"/>
                  </a:lnTo>
                  <a:lnTo>
                    <a:pt x="1996726" y="1576070"/>
                  </a:lnTo>
                  <a:lnTo>
                    <a:pt x="12700" y="1576070"/>
                  </a:lnTo>
                  <a:close/>
                  <a:moveTo>
                    <a:pt x="2064036" y="1643380"/>
                  </a:moveTo>
                  <a:lnTo>
                    <a:pt x="92710" y="1643380"/>
                  </a:lnTo>
                  <a:lnTo>
                    <a:pt x="92710" y="1588770"/>
                  </a:lnTo>
                  <a:lnTo>
                    <a:pt x="2009426" y="1588770"/>
                  </a:lnTo>
                  <a:lnTo>
                    <a:pt x="2009426" y="293370"/>
                  </a:lnTo>
                  <a:lnTo>
                    <a:pt x="2064036" y="347980"/>
                  </a:lnTo>
                  <a:lnTo>
                    <a:pt x="2064036" y="1643380"/>
                  </a:lnTo>
                  <a:close/>
                </a:path>
              </a:pathLst>
            </a:custGeom>
            <a:solidFill>
              <a:srgbClr val="6A8B41">
                <a:alpha val="87843"/>
              </a:srgbClr>
            </a:solidFill>
          </p:spPr>
        </p:sp>
      </p:grpSp>
      <p:grpSp>
        <p:nvGrpSpPr>
          <p:cNvPr id="9" name="Group 9"/>
          <p:cNvGrpSpPr/>
          <p:nvPr/>
        </p:nvGrpSpPr>
        <p:grpSpPr>
          <a:xfrm>
            <a:off x="0" y="278904"/>
            <a:ext cx="7433488" cy="2149196"/>
            <a:chOff x="0" y="0"/>
            <a:chExt cx="9911318" cy="2865595"/>
          </a:xfrm>
        </p:grpSpPr>
        <p:sp>
          <p:nvSpPr>
            <p:cNvPr id="10" name="AutoShape 10"/>
            <p:cNvSpPr/>
            <p:nvPr/>
          </p:nvSpPr>
          <p:spPr>
            <a:xfrm>
              <a:off x="0" y="0"/>
              <a:ext cx="9911318" cy="2865595"/>
            </a:xfrm>
            <a:prstGeom prst="rect">
              <a:avLst/>
            </a:prstGeom>
            <a:solidFill>
              <a:srgbClr val="6A8B41"/>
            </a:solidFill>
          </p:spPr>
        </p:sp>
        <p:sp>
          <p:nvSpPr>
            <p:cNvPr id="11" name="TextBox 11"/>
            <p:cNvSpPr txBox="1"/>
            <p:nvPr/>
          </p:nvSpPr>
          <p:spPr>
            <a:xfrm>
              <a:off x="849542" y="1695309"/>
              <a:ext cx="8212235" cy="329544"/>
            </a:xfrm>
            <a:prstGeom prst="rect">
              <a:avLst/>
            </a:prstGeom>
          </p:spPr>
          <p:txBody>
            <a:bodyPr lIns="0" tIns="0" rIns="0" bIns="0" rtlCol="0" anchor="t">
              <a:spAutoFit/>
            </a:bodyPr>
            <a:lstStyle/>
            <a:p>
              <a:pPr algn="ctr">
                <a:lnSpc>
                  <a:spcPts val="2047"/>
                </a:lnSpc>
              </a:pPr>
              <a:endParaRPr/>
            </a:p>
          </p:txBody>
        </p:sp>
      </p:grpSp>
      <p:sp>
        <p:nvSpPr>
          <p:cNvPr id="12" name="TextBox 12"/>
          <p:cNvSpPr txBox="1"/>
          <p:nvPr/>
        </p:nvSpPr>
        <p:spPr>
          <a:xfrm>
            <a:off x="392676" y="503140"/>
            <a:ext cx="5953213" cy="1615827"/>
          </a:xfrm>
          <a:prstGeom prst="rect">
            <a:avLst/>
          </a:prstGeom>
        </p:spPr>
        <p:txBody>
          <a:bodyPr wrap="square" lIns="0" tIns="0" rIns="0" bIns="0" rtlCol="0" anchor="t">
            <a:spAutoFit/>
          </a:bodyPr>
          <a:lstStyle/>
          <a:p>
            <a:pPr algn="ctr">
              <a:lnSpc>
                <a:spcPts val="12599"/>
              </a:lnSpc>
            </a:pPr>
            <a:r>
              <a:rPr lang="en-US" sz="9000" dirty="0">
                <a:solidFill>
                  <a:srgbClr val="F4FAEC"/>
                </a:solidFill>
                <a:latin typeface="Harlow Solid Italic" panose="04030604020F02020D02" pitchFamily="82" charset="0"/>
              </a:rPr>
              <a:t>Kesimpulan</a:t>
            </a:r>
          </a:p>
        </p:txBody>
      </p:sp>
      <p:sp>
        <p:nvSpPr>
          <p:cNvPr id="13" name="TextBox 13"/>
          <p:cNvSpPr txBox="1"/>
          <p:nvPr/>
        </p:nvSpPr>
        <p:spPr>
          <a:xfrm>
            <a:off x="7098015" y="2524783"/>
            <a:ext cx="9446010" cy="6584495"/>
          </a:xfrm>
          <a:prstGeom prst="rect">
            <a:avLst/>
          </a:prstGeom>
        </p:spPr>
        <p:txBody>
          <a:bodyPr lIns="0" tIns="0" rIns="0" bIns="0" rtlCol="0" anchor="t">
            <a:spAutoFit/>
          </a:bodyPr>
          <a:lstStyle/>
          <a:p>
            <a:pPr algn="just">
              <a:lnSpc>
                <a:spcPts val="4674"/>
              </a:lnSpc>
            </a:pPr>
            <a:r>
              <a:rPr lang="en-US" sz="3338" dirty="0" err="1">
                <a:solidFill>
                  <a:srgbClr val="2C1C16"/>
                </a:solidFill>
                <a:latin typeface="Alice"/>
              </a:rPr>
              <a:t>Berdasarkan</a:t>
            </a:r>
            <a:r>
              <a:rPr lang="en-US" sz="3338" dirty="0">
                <a:solidFill>
                  <a:srgbClr val="2C1C16"/>
                </a:solidFill>
                <a:latin typeface="Alice"/>
              </a:rPr>
              <a:t> </a:t>
            </a:r>
            <a:r>
              <a:rPr lang="en-US" sz="3338" dirty="0" err="1">
                <a:solidFill>
                  <a:srgbClr val="2C1C16"/>
                </a:solidFill>
                <a:latin typeface="Alice"/>
              </a:rPr>
              <a:t>hasil</a:t>
            </a:r>
            <a:r>
              <a:rPr lang="en-US" sz="3338" dirty="0">
                <a:solidFill>
                  <a:srgbClr val="2C1C16"/>
                </a:solidFill>
                <a:latin typeface="Alice"/>
              </a:rPr>
              <a:t> </a:t>
            </a:r>
            <a:r>
              <a:rPr lang="en-US" sz="3338" dirty="0" err="1">
                <a:solidFill>
                  <a:srgbClr val="2C1C16"/>
                </a:solidFill>
                <a:latin typeface="Alice"/>
              </a:rPr>
              <a:t>wawancara</a:t>
            </a:r>
            <a:r>
              <a:rPr lang="en-US" sz="3338" dirty="0">
                <a:solidFill>
                  <a:srgbClr val="2C1C16"/>
                </a:solidFill>
                <a:latin typeface="Alice"/>
              </a:rPr>
              <a:t> </a:t>
            </a:r>
            <a:r>
              <a:rPr lang="en-US" sz="3338" dirty="0" err="1">
                <a:solidFill>
                  <a:srgbClr val="2C1C16"/>
                </a:solidFill>
                <a:latin typeface="Alice"/>
              </a:rPr>
              <a:t>terhadap</a:t>
            </a:r>
            <a:r>
              <a:rPr lang="en-US" sz="3338" dirty="0">
                <a:solidFill>
                  <a:srgbClr val="2C1C16"/>
                </a:solidFill>
                <a:latin typeface="Alice"/>
              </a:rPr>
              <a:t> salah </a:t>
            </a:r>
            <a:r>
              <a:rPr lang="en-US" sz="3338" dirty="0" err="1">
                <a:solidFill>
                  <a:srgbClr val="2C1C16"/>
                </a:solidFill>
                <a:latin typeface="Alice"/>
              </a:rPr>
              <a:t>satu</a:t>
            </a:r>
            <a:r>
              <a:rPr lang="en-US" sz="3338" dirty="0">
                <a:solidFill>
                  <a:srgbClr val="2C1C16"/>
                </a:solidFill>
                <a:latin typeface="Alice"/>
              </a:rPr>
              <a:t> </a:t>
            </a:r>
            <a:r>
              <a:rPr lang="en-US" sz="3338" dirty="0" err="1">
                <a:solidFill>
                  <a:srgbClr val="2C1C16"/>
                </a:solidFill>
                <a:latin typeface="Alice"/>
              </a:rPr>
              <a:t>usaha</a:t>
            </a:r>
            <a:r>
              <a:rPr lang="en-US" sz="3338" dirty="0">
                <a:solidFill>
                  <a:srgbClr val="2C1C16"/>
                </a:solidFill>
                <a:latin typeface="Alice"/>
              </a:rPr>
              <a:t> UMKM, </a:t>
            </a:r>
            <a:r>
              <a:rPr lang="en-US" sz="3338" dirty="0" err="1">
                <a:solidFill>
                  <a:srgbClr val="2C1C16"/>
                </a:solidFill>
                <a:latin typeface="Alice"/>
              </a:rPr>
              <a:t>Toko</a:t>
            </a:r>
            <a:r>
              <a:rPr lang="en-US" sz="3338" dirty="0">
                <a:solidFill>
                  <a:srgbClr val="2C1C16"/>
                </a:solidFill>
                <a:latin typeface="Alice"/>
              </a:rPr>
              <a:t> Bakery &amp; Cake </a:t>
            </a:r>
            <a:r>
              <a:rPr lang="en-US" sz="3338" dirty="0" err="1">
                <a:solidFill>
                  <a:srgbClr val="2C1C16"/>
                </a:solidFill>
                <a:latin typeface="Alice"/>
              </a:rPr>
              <a:t>sudah</a:t>
            </a:r>
            <a:r>
              <a:rPr lang="en-US" sz="3338" dirty="0">
                <a:solidFill>
                  <a:srgbClr val="2C1C16"/>
                </a:solidFill>
                <a:latin typeface="Alice"/>
              </a:rPr>
              <a:t> lama </a:t>
            </a:r>
            <a:r>
              <a:rPr lang="en-US" sz="3338" dirty="0" err="1">
                <a:solidFill>
                  <a:srgbClr val="2C1C16"/>
                </a:solidFill>
                <a:latin typeface="Alice"/>
              </a:rPr>
              <a:t>berdiri</a:t>
            </a:r>
            <a:r>
              <a:rPr lang="en-US" sz="3338" dirty="0">
                <a:solidFill>
                  <a:srgbClr val="2C1C16"/>
                </a:solidFill>
                <a:latin typeface="Alice"/>
              </a:rPr>
              <a:t> </a:t>
            </a:r>
            <a:r>
              <a:rPr lang="en-US" sz="3338" dirty="0" err="1">
                <a:solidFill>
                  <a:srgbClr val="2C1C16"/>
                </a:solidFill>
                <a:latin typeface="Alice"/>
              </a:rPr>
              <a:t>untuk</a:t>
            </a:r>
            <a:r>
              <a:rPr lang="en-US" sz="3338" dirty="0">
                <a:solidFill>
                  <a:srgbClr val="2C1C16"/>
                </a:solidFill>
                <a:latin typeface="Alice"/>
              </a:rPr>
              <a:t> </a:t>
            </a:r>
            <a:r>
              <a:rPr lang="en-US" sz="3338" dirty="0" err="1">
                <a:solidFill>
                  <a:srgbClr val="2C1C16"/>
                </a:solidFill>
                <a:latin typeface="Alice"/>
              </a:rPr>
              <a:t>menjalankan</a:t>
            </a:r>
            <a:r>
              <a:rPr lang="en-US" sz="3338" dirty="0">
                <a:solidFill>
                  <a:srgbClr val="2C1C16"/>
                </a:solidFill>
                <a:latin typeface="Alice"/>
              </a:rPr>
              <a:t> </a:t>
            </a:r>
            <a:r>
              <a:rPr lang="en-US" sz="3338" dirty="0" err="1">
                <a:solidFill>
                  <a:srgbClr val="2C1C16"/>
                </a:solidFill>
                <a:latin typeface="Alice"/>
              </a:rPr>
              <a:t>kegiatan</a:t>
            </a:r>
            <a:r>
              <a:rPr lang="en-US" sz="3338" dirty="0">
                <a:solidFill>
                  <a:srgbClr val="2C1C16"/>
                </a:solidFill>
                <a:latin typeface="Alice"/>
              </a:rPr>
              <a:t> </a:t>
            </a:r>
            <a:r>
              <a:rPr lang="en-US" sz="3338" dirty="0" err="1">
                <a:solidFill>
                  <a:srgbClr val="2C1C16"/>
                </a:solidFill>
                <a:latin typeface="Alice"/>
              </a:rPr>
              <a:t>usahanya</a:t>
            </a:r>
            <a:r>
              <a:rPr lang="en-US" sz="3338" dirty="0">
                <a:solidFill>
                  <a:srgbClr val="2C1C16"/>
                </a:solidFill>
                <a:latin typeface="Alice"/>
              </a:rPr>
              <a:t>. </a:t>
            </a:r>
            <a:r>
              <a:rPr lang="en-US" sz="3338" dirty="0" err="1">
                <a:solidFill>
                  <a:srgbClr val="2C1C16"/>
                </a:solidFill>
                <a:latin typeface="Alice"/>
              </a:rPr>
              <a:t>Toko</a:t>
            </a:r>
            <a:r>
              <a:rPr lang="en-US" sz="3338" dirty="0">
                <a:solidFill>
                  <a:srgbClr val="2C1C16"/>
                </a:solidFill>
                <a:latin typeface="Alice"/>
              </a:rPr>
              <a:t> bakery &amp; Cake </a:t>
            </a:r>
            <a:r>
              <a:rPr lang="en-US" sz="3338" dirty="0" err="1">
                <a:solidFill>
                  <a:srgbClr val="2C1C16"/>
                </a:solidFill>
                <a:latin typeface="Alice"/>
              </a:rPr>
              <a:t>memiliki</a:t>
            </a:r>
            <a:r>
              <a:rPr lang="en-US" sz="3338" dirty="0">
                <a:solidFill>
                  <a:srgbClr val="2C1C16"/>
                </a:solidFill>
                <a:latin typeface="Alice"/>
              </a:rPr>
              <a:t> </a:t>
            </a:r>
            <a:r>
              <a:rPr lang="en-US" sz="3338" dirty="0" err="1">
                <a:solidFill>
                  <a:srgbClr val="2C1C16"/>
                </a:solidFill>
                <a:latin typeface="Alice"/>
              </a:rPr>
              <a:t>pengelolaan</a:t>
            </a:r>
            <a:r>
              <a:rPr lang="en-US" sz="3338" dirty="0">
                <a:solidFill>
                  <a:srgbClr val="2C1C16"/>
                </a:solidFill>
                <a:latin typeface="Alice"/>
              </a:rPr>
              <a:t> </a:t>
            </a:r>
            <a:r>
              <a:rPr lang="en-US" sz="3338" dirty="0" err="1">
                <a:solidFill>
                  <a:srgbClr val="2C1C16"/>
                </a:solidFill>
                <a:latin typeface="Alice"/>
              </a:rPr>
              <a:t>laporan</a:t>
            </a:r>
            <a:r>
              <a:rPr lang="en-US" sz="3338" dirty="0">
                <a:solidFill>
                  <a:srgbClr val="2C1C16"/>
                </a:solidFill>
                <a:latin typeface="Alice"/>
              </a:rPr>
              <a:t> </a:t>
            </a:r>
            <a:r>
              <a:rPr lang="en-US" sz="3338" dirty="0" err="1">
                <a:solidFill>
                  <a:srgbClr val="2C1C16"/>
                </a:solidFill>
                <a:latin typeface="Alice"/>
              </a:rPr>
              <a:t>keuangan</a:t>
            </a:r>
            <a:r>
              <a:rPr lang="en-US" sz="3338" dirty="0">
                <a:solidFill>
                  <a:srgbClr val="2C1C16"/>
                </a:solidFill>
                <a:latin typeface="Alice"/>
              </a:rPr>
              <a:t> yang </a:t>
            </a:r>
            <a:r>
              <a:rPr lang="en-US" sz="3338" dirty="0" err="1">
                <a:solidFill>
                  <a:srgbClr val="2C1C16"/>
                </a:solidFill>
                <a:latin typeface="Alice"/>
              </a:rPr>
              <a:t>baik</a:t>
            </a:r>
            <a:r>
              <a:rPr lang="en-US" sz="3338" dirty="0">
                <a:solidFill>
                  <a:srgbClr val="2C1C16"/>
                </a:solidFill>
                <a:latin typeface="Alice"/>
              </a:rPr>
              <a:t>, </a:t>
            </a:r>
            <a:r>
              <a:rPr lang="en-US" sz="3338" dirty="0" err="1">
                <a:solidFill>
                  <a:srgbClr val="2C1C16"/>
                </a:solidFill>
                <a:latin typeface="Alice"/>
              </a:rPr>
              <a:t>tetapi</a:t>
            </a:r>
            <a:r>
              <a:rPr lang="en-US" sz="3338" dirty="0">
                <a:solidFill>
                  <a:srgbClr val="2C1C16"/>
                </a:solidFill>
                <a:latin typeface="Alice"/>
              </a:rPr>
              <a:t> </a:t>
            </a:r>
            <a:r>
              <a:rPr lang="en-US" sz="3338" dirty="0" err="1">
                <a:solidFill>
                  <a:srgbClr val="2C1C16"/>
                </a:solidFill>
                <a:latin typeface="Alice"/>
              </a:rPr>
              <a:t>penyusunan</a:t>
            </a:r>
            <a:r>
              <a:rPr lang="en-US" sz="3338" dirty="0">
                <a:solidFill>
                  <a:srgbClr val="2C1C16"/>
                </a:solidFill>
                <a:latin typeface="Alice"/>
              </a:rPr>
              <a:t> </a:t>
            </a:r>
            <a:r>
              <a:rPr lang="en-US" sz="3338" dirty="0" err="1">
                <a:solidFill>
                  <a:srgbClr val="2C1C16"/>
                </a:solidFill>
                <a:latin typeface="Alice"/>
              </a:rPr>
              <a:t>laporan</a:t>
            </a:r>
            <a:r>
              <a:rPr lang="en-US" sz="3338" dirty="0">
                <a:solidFill>
                  <a:srgbClr val="2C1C16"/>
                </a:solidFill>
                <a:latin typeface="Alice"/>
              </a:rPr>
              <a:t> </a:t>
            </a:r>
            <a:r>
              <a:rPr lang="en-US" sz="3338" dirty="0" err="1">
                <a:solidFill>
                  <a:srgbClr val="2C1C16"/>
                </a:solidFill>
                <a:latin typeface="Alice"/>
              </a:rPr>
              <a:t>keuangan</a:t>
            </a:r>
            <a:r>
              <a:rPr lang="en-US" sz="3338" dirty="0">
                <a:solidFill>
                  <a:srgbClr val="2C1C16"/>
                </a:solidFill>
                <a:latin typeface="Alice"/>
              </a:rPr>
              <a:t> yang </a:t>
            </a:r>
            <a:r>
              <a:rPr lang="en-US" sz="3338" dirty="0" err="1">
                <a:solidFill>
                  <a:srgbClr val="2C1C16"/>
                </a:solidFill>
                <a:latin typeface="Alice"/>
              </a:rPr>
              <a:t>dilakukan</a:t>
            </a:r>
            <a:r>
              <a:rPr lang="en-US" sz="3338" dirty="0">
                <a:solidFill>
                  <a:srgbClr val="2C1C16"/>
                </a:solidFill>
                <a:latin typeface="Alice"/>
              </a:rPr>
              <a:t> </a:t>
            </a:r>
            <a:r>
              <a:rPr lang="en-US" sz="3338" dirty="0" err="1">
                <a:solidFill>
                  <a:srgbClr val="2C1C16"/>
                </a:solidFill>
                <a:latin typeface="Alice"/>
              </a:rPr>
              <a:t>belum</a:t>
            </a:r>
            <a:r>
              <a:rPr lang="en-US" sz="3338" dirty="0">
                <a:solidFill>
                  <a:srgbClr val="2C1C16"/>
                </a:solidFill>
                <a:latin typeface="Alice"/>
              </a:rPr>
              <a:t> </a:t>
            </a:r>
            <a:r>
              <a:rPr lang="en-US" sz="3338" dirty="0" err="1">
                <a:solidFill>
                  <a:srgbClr val="2C1C16"/>
                </a:solidFill>
                <a:latin typeface="Alice"/>
              </a:rPr>
              <a:t>sesuai</a:t>
            </a:r>
            <a:r>
              <a:rPr lang="en-US" sz="3338" dirty="0">
                <a:solidFill>
                  <a:srgbClr val="2C1C16"/>
                </a:solidFill>
                <a:latin typeface="Alice"/>
              </a:rPr>
              <a:t> </a:t>
            </a:r>
            <a:r>
              <a:rPr lang="en-US" sz="3338" dirty="0" err="1">
                <a:solidFill>
                  <a:srgbClr val="2C1C16"/>
                </a:solidFill>
                <a:latin typeface="Alice"/>
              </a:rPr>
              <a:t>standar</a:t>
            </a:r>
            <a:r>
              <a:rPr lang="en-US" sz="3338" dirty="0">
                <a:solidFill>
                  <a:srgbClr val="2C1C16"/>
                </a:solidFill>
                <a:latin typeface="Alice"/>
              </a:rPr>
              <a:t> yang </a:t>
            </a:r>
            <a:r>
              <a:rPr lang="en-US" sz="3338" dirty="0" err="1">
                <a:solidFill>
                  <a:srgbClr val="2C1C16"/>
                </a:solidFill>
                <a:latin typeface="Alice"/>
              </a:rPr>
              <a:t>berlaku</a:t>
            </a:r>
            <a:r>
              <a:rPr lang="en-US" sz="3338" dirty="0">
                <a:solidFill>
                  <a:srgbClr val="2C1C16"/>
                </a:solidFill>
                <a:latin typeface="Alice"/>
              </a:rPr>
              <a:t> </a:t>
            </a:r>
            <a:r>
              <a:rPr lang="en-US" sz="3338" dirty="0" err="1">
                <a:solidFill>
                  <a:srgbClr val="2C1C16"/>
                </a:solidFill>
                <a:latin typeface="Alice"/>
              </a:rPr>
              <a:t>karena</a:t>
            </a:r>
            <a:r>
              <a:rPr lang="en-US" sz="3338" dirty="0">
                <a:solidFill>
                  <a:srgbClr val="2C1C16"/>
                </a:solidFill>
                <a:latin typeface="Alice"/>
              </a:rPr>
              <a:t> </a:t>
            </a:r>
            <a:r>
              <a:rPr lang="en-US" sz="3338" dirty="0" err="1">
                <a:solidFill>
                  <a:srgbClr val="2C1C16"/>
                </a:solidFill>
                <a:latin typeface="Alice"/>
              </a:rPr>
              <a:t>penyusunan</a:t>
            </a:r>
            <a:r>
              <a:rPr lang="en-US" sz="3338" dirty="0">
                <a:solidFill>
                  <a:srgbClr val="2C1C16"/>
                </a:solidFill>
                <a:latin typeface="Alice"/>
              </a:rPr>
              <a:t> </a:t>
            </a:r>
            <a:r>
              <a:rPr lang="en-US" sz="3338" dirty="0" err="1">
                <a:solidFill>
                  <a:srgbClr val="2C1C16"/>
                </a:solidFill>
                <a:latin typeface="Alice"/>
              </a:rPr>
              <a:t>laporan</a:t>
            </a:r>
            <a:r>
              <a:rPr lang="en-US" sz="3338" dirty="0">
                <a:solidFill>
                  <a:srgbClr val="2C1C16"/>
                </a:solidFill>
                <a:latin typeface="Alice"/>
              </a:rPr>
              <a:t> </a:t>
            </a:r>
            <a:r>
              <a:rPr lang="en-US" sz="3338" dirty="0" err="1">
                <a:solidFill>
                  <a:srgbClr val="2C1C16"/>
                </a:solidFill>
                <a:latin typeface="Alice"/>
              </a:rPr>
              <a:t>keuangan</a:t>
            </a:r>
            <a:r>
              <a:rPr lang="en-US" sz="3338" dirty="0">
                <a:solidFill>
                  <a:srgbClr val="2C1C16"/>
                </a:solidFill>
                <a:latin typeface="Alice"/>
              </a:rPr>
              <a:t> </a:t>
            </a:r>
            <a:r>
              <a:rPr lang="en-US" sz="3338" dirty="0" err="1">
                <a:solidFill>
                  <a:srgbClr val="2C1C16"/>
                </a:solidFill>
                <a:latin typeface="Alice"/>
              </a:rPr>
              <a:t>hanya</a:t>
            </a:r>
            <a:r>
              <a:rPr lang="en-US" sz="3338" dirty="0">
                <a:solidFill>
                  <a:srgbClr val="2C1C16"/>
                </a:solidFill>
                <a:latin typeface="Alice"/>
              </a:rPr>
              <a:t> </a:t>
            </a:r>
            <a:r>
              <a:rPr lang="en-US" sz="3338" dirty="0" err="1">
                <a:solidFill>
                  <a:srgbClr val="2C1C16"/>
                </a:solidFill>
                <a:latin typeface="Alice"/>
              </a:rPr>
              <a:t>berdasarkan</a:t>
            </a:r>
            <a:r>
              <a:rPr lang="en-US" sz="3338" dirty="0">
                <a:solidFill>
                  <a:srgbClr val="2C1C16"/>
                </a:solidFill>
                <a:latin typeface="Alice"/>
              </a:rPr>
              <a:t> </a:t>
            </a:r>
            <a:r>
              <a:rPr lang="en-US" sz="3338" dirty="0" err="1">
                <a:solidFill>
                  <a:srgbClr val="2C1C16"/>
                </a:solidFill>
                <a:latin typeface="Alice"/>
              </a:rPr>
              <a:t>pemahaman</a:t>
            </a:r>
            <a:r>
              <a:rPr lang="en-US" sz="3338" dirty="0">
                <a:solidFill>
                  <a:srgbClr val="2C1C16"/>
                </a:solidFill>
                <a:latin typeface="Alice"/>
              </a:rPr>
              <a:t> </a:t>
            </a:r>
            <a:r>
              <a:rPr lang="en-US" sz="3338" dirty="0" err="1">
                <a:solidFill>
                  <a:srgbClr val="2C1C16"/>
                </a:solidFill>
                <a:latin typeface="Alice"/>
              </a:rPr>
              <a:t>penanggung</a:t>
            </a:r>
            <a:r>
              <a:rPr lang="en-US" sz="3338" dirty="0">
                <a:solidFill>
                  <a:srgbClr val="2C1C16"/>
                </a:solidFill>
                <a:latin typeface="Alice"/>
              </a:rPr>
              <a:t> </a:t>
            </a:r>
            <a:r>
              <a:rPr lang="en-US" sz="3338" dirty="0" err="1">
                <a:solidFill>
                  <a:srgbClr val="2C1C16"/>
                </a:solidFill>
                <a:latin typeface="Alice"/>
              </a:rPr>
              <a:t>jawab</a:t>
            </a:r>
            <a:r>
              <a:rPr lang="en-US" sz="3338" dirty="0">
                <a:solidFill>
                  <a:srgbClr val="2C1C16"/>
                </a:solidFill>
                <a:latin typeface="Alice"/>
              </a:rPr>
              <a:t> </a:t>
            </a:r>
            <a:r>
              <a:rPr lang="en-US" sz="3338" dirty="0" err="1">
                <a:solidFill>
                  <a:srgbClr val="2C1C16"/>
                </a:solidFill>
                <a:latin typeface="Alice"/>
              </a:rPr>
              <a:t>toko</a:t>
            </a:r>
            <a:r>
              <a:rPr lang="en-US" sz="3338" dirty="0">
                <a:solidFill>
                  <a:srgbClr val="2C1C16"/>
                </a:solidFill>
                <a:latin typeface="Alice"/>
              </a:rPr>
              <a:t> </a:t>
            </a:r>
            <a:r>
              <a:rPr lang="en-US" sz="3338" dirty="0" err="1">
                <a:solidFill>
                  <a:srgbClr val="2C1C16"/>
                </a:solidFill>
                <a:latin typeface="Alice"/>
              </a:rPr>
              <a:t>dari</a:t>
            </a:r>
            <a:r>
              <a:rPr lang="en-US" sz="3338" dirty="0">
                <a:solidFill>
                  <a:srgbClr val="2C1C16"/>
                </a:solidFill>
                <a:latin typeface="Alice"/>
              </a:rPr>
              <a:t> </a:t>
            </a:r>
            <a:r>
              <a:rPr lang="en-US" sz="3338" dirty="0" err="1">
                <a:solidFill>
                  <a:srgbClr val="2C1C16"/>
                </a:solidFill>
                <a:latin typeface="Alice"/>
              </a:rPr>
              <a:t>pengalamannya</a:t>
            </a:r>
            <a:r>
              <a:rPr lang="en-US" sz="3338" dirty="0">
                <a:solidFill>
                  <a:srgbClr val="2C1C16"/>
                </a:solidFill>
                <a:latin typeface="Alice"/>
              </a:rPr>
              <a:t> di dunia </a:t>
            </a:r>
            <a:r>
              <a:rPr lang="en-US" sz="3338" dirty="0" err="1">
                <a:solidFill>
                  <a:srgbClr val="2C1C16"/>
                </a:solidFill>
                <a:latin typeface="Alice"/>
              </a:rPr>
              <a:t>keuangan</a:t>
            </a:r>
            <a:r>
              <a:rPr lang="en-US" sz="3338" dirty="0">
                <a:solidFill>
                  <a:srgbClr val="2C1C16"/>
                </a:solidFill>
                <a:latin typeface="Alice"/>
              </a:rPr>
              <a:t>.</a:t>
            </a:r>
          </a:p>
          <a:p>
            <a:pPr algn="just">
              <a:lnSpc>
                <a:spcPts val="4674"/>
              </a:lnSpc>
            </a:pPr>
            <a:endParaRPr lang="en-US" sz="3338" dirty="0">
              <a:solidFill>
                <a:srgbClr val="2C1C16"/>
              </a:solidFill>
              <a:latin typeface="Alic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FD18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4084" r="6693"/>
          <a:stretch>
            <a:fillRect/>
          </a:stretch>
        </p:blipFill>
        <p:spPr>
          <a:xfrm>
            <a:off x="9525" y="0"/>
            <a:ext cx="9144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79180">
            <a:off x="14594224" y="-1567712"/>
            <a:ext cx="5192825" cy="519282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30175" y="-1263596"/>
            <a:ext cx="3409950" cy="3409950"/>
          </a:xfrm>
          <a:prstGeom prst="rect">
            <a:avLst/>
          </a:prstGeom>
        </p:spPr>
      </p:pic>
      <p:grpSp>
        <p:nvGrpSpPr>
          <p:cNvPr id="5" name="Group 5"/>
          <p:cNvGrpSpPr/>
          <p:nvPr/>
        </p:nvGrpSpPr>
        <p:grpSpPr>
          <a:xfrm>
            <a:off x="7069419" y="1251638"/>
            <a:ext cx="8840796" cy="10370269"/>
            <a:chOff x="0" y="0"/>
            <a:chExt cx="11787727" cy="13827026"/>
          </a:xfrm>
        </p:grpSpPr>
        <p:sp>
          <p:nvSpPr>
            <p:cNvPr id="6" name="AutoShape 6"/>
            <p:cNvSpPr/>
            <p:nvPr/>
          </p:nvSpPr>
          <p:spPr>
            <a:xfrm>
              <a:off x="0" y="0"/>
              <a:ext cx="11787727" cy="13827026"/>
            </a:xfrm>
            <a:prstGeom prst="rect">
              <a:avLst/>
            </a:prstGeom>
            <a:solidFill>
              <a:srgbClr val="F4FAEC"/>
            </a:solidFill>
          </p:spPr>
        </p:sp>
        <p:sp>
          <p:nvSpPr>
            <p:cNvPr id="7" name="TextBox 7"/>
            <p:cNvSpPr txBox="1"/>
            <p:nvPr/>
          </p:nvSpPr>
          <p:spPr>
            <a:xfrm>
              <a:off x="1010377" y="3778374"/>
              <a:ext cx="9766974" cy="9573390"/>
            </a:xfrm>
            <a:prstGeom prst="rect">
              <a:avLst/>
            </a:prstGeom>
          </p:spPr>
          <p:txBody>
            <a:bodyPr lIns="0" tIns="0" rIns="0" bIns="0" rtlCol="0" anchor="t">
              <a:spAutoFit/>
            </a:bodyPr>
            <a:lstStyle/>
            <a:p>
              <a:pPr algn="just">
                <a:lnSpc>
                  <a:spcPts val="4667"/>
                </a:lnSpc>
              </a:pPr>
              <a:r>
                <a:rPr lang="en-US" sz="3111" dirty="0">
                  <a:solidFill>
                    <a:srgbClr val="42270E"/>
                  </a:solidFill>
                  <a:latin typeface="Alice"/>
                </a:rPr>
                <a:t>Saran kami </a:t>
              </a:r>
              <a:r>
                <a:rPr lang="en-US" sz="3111" dirty="0" err="1">
                  <a:solidFill>
                    <a:srgbClr val="42270E"/>
                  </a:solidFill>
                  <a:latin typeface="Alice"/>
                </a:rPr>
                <a:t>dengan</a:t>
              </a:r>
              <a:r>
                <a:rPr lang="en-US" sz="3111" dirty="0">
                  <a:solidFill>
                    <a:srgbClr val="42270E"/>
                  </a:solidFill>
                  <a:latin typeface="Alice"/>
                </a:rPr>
                <a:t> </a:t>
              </a:r>
              <a:r>
                <a:rPr lang="en-US" sz="3111" dirty="0" err="1">
                  <a:solidFill>
                    <a:srgbClr val="42270E"/>
                  </a:solidFill>
                  <a:latin typeface="Alice"/>
                </a:rPr>
                <a:t>adanya</a:t>
              </a:r>
              <a:r>
                <a:rPr lang="en-US" sz="3111" dirty="0">
                  <a:solidFill>
                    <a:srgbClr val="42270E"/>
                  </a:solidFill>
                  <a:latin typeface="Alice"/>
                </a:rPr>
                <a:t> </a:t>
              </a:r>
              <a:r>
                <a:rPr lang="en-US" sz="3111" dirty="0" err="1">
                  <a:solidFill>
                    <a:srgbClr val="42270E"/>
                  </a:solidFill>
                  <a:latin typeface="Alice"/>
                </a:rPr>
                <a:t>tugas</a:t>
              </a:r>
              <a:r>
                <a:rPr lang="en-US" sz="3111" dirty="0">
                  <a:solidFill>
                    <a:srgbClr val="42270E"/>
                  </a:solidFill>
                  <a:latin typeface="Alice"/>
                </a:rPr>
                <a:t> </a:t>
              </a:r>
              <a:r>
                <a:rPr lang="en-US" sz="3111" dirty="0" err="1">
                  <a:solidFill>
                    <a:srgbClr val="42270E"/>
                  </a:solidFill>
                  <a:latin typeface="Alice"/>
                </a:rPr>
                <a:t>penyusunan</a:t>
              </a:r>
              <a:r>
                <a:rPr lang="en-US" sz="3111" dirty="0">
                  <a:solidFill>
                    <a:srgbClr val="42270E"/>
                  </a:solidFill>
                  <a:latin typeface="Alice"/>
                </a:rPr>
                <a:t> </a:t>
              </a:r>
              <a:r>
                <a:rPr lang="en-US" sz="3111" dirty="0" err="1">
                  <a:solidFill>
                    <a:srgbClr val="42270E"/>
                  </a:solidFill>
                  <a:latin typeface="Alice"/>
                </a:rPr>
                <a:t>laporan</a:t>
              </a:r>
              <a:r>
                <a:rPr lang="en-US" sz="3111" dirty="0">
                  <a:solidFill>
                    <a:srgbClr val="42270E"/>
                  </a:solidFill>
                  <a:latin typeface="Alice"/>
                </a:rPr>
                <a:t> </a:t>
              </a:r>
              <a:r>
                <a:rPr lang="en-US" sz="3111" dirty="0" err="1">
                  <a:solidFill>
                    <a:srgbClr val="42270E"/>
                  </a:solidFill>
                  <a:latin typeface="Alice"/>
                </a:rPr>
                <a:t>keuangan</a:t>
              </a:r>
              <a:r>
                <a:rPr lang="en-US" sz="3111" dirty="0">
                  <a:solidFill>
                    <a:srgbClr val="42270E"/>
                  </a:solidFill>
                  <a:latin typeface="Alice"/>
                </a:rPr>
                <a:t> </a:t>
              </a:r>
              <a:r>
                <a:rPr lang="en-US" sz="3111" dirty="0" err="1">
                  <a:solidFill>
                    <a:srgbClr val="42270E"/>
                  </a:solidFill>
                  <a:latin typeface="Alice"/>
                </a:rPr>
                <a:t>ini</a:t>
              </a:r>
              <a:r>
                <a:rPr lang="en-US" sz="3111" dirty="0">
                  <a:solidFill>
                    <a:srgbClr val="42270E"/>
                  </a:solidFill>
                  <a:latin typeface="Alice"/>
                </a:rPr>
                <a:t>, kami </a:t>
              </a:r>
              <a:r>
                <a:rPr lang="en-US" sz="3111" dirty="0" err="1">
                  <a:solidFill>
                    <a:srgbClr val="42270E"/>
                  </a:solidFill>
                  <a:latin typeface="Alice"/>
                </a:rPr>
                <a:t>mengharapkan</a:t>
              </a:r>
              <a:r>
                <a:rPr lang="en-US" sz="3111" dirty="0">
                  <a:solidFill>
                    <a:srgbClr val="42270E"/>
                  </a:solidFill>
                  <a:latin typeface="Alice"/>
                </a:rPr>
                <a:t> </a:t>
              </a:r>
              <a:r>
                <a:rPr lang="en-US" sz="3111" dirty="0" err="1">
                  <a:solidFill>
                    <a:srgbClr val="42270E"/>
                  </a:solidFill>
                  <a:latin typeface="Alice"/>
                </a:rPr>
                <a:t>adanya</a:t>
              </a:r>
              <a:r>
                <a:rPr lang="en-US" sz="3111" dirty="0">
                  <a:solidFill>
                    <a:srgbClr val="42270E"/>
                  </a:solidFill>
                  <a:latin typeface="Alice"/>
                </a:rPr>
                <a:t> </a:t>
              </a:r>
              <a:r>
                <a:rPr lang="en-US" sz="3111" dirty="0" err="1">
                  <a:solidFill>
                    <a:srgbClr val="42270E"/>
                  </a:solidFill>
                  <a:latin typeface="Alice"/>
                </a:rPr>
                <a:t>gerakan</a:t>
              </a:r>
              <a:r>
                <a:rPr lang="en-US" sz="3111" dirty="0">
                  <a:solidFill>
                    <a:srgbClr val="42270E"/>
                  </a:solidFill>
                  <a:latin typeface="Alice"/>
                </a:rPr>
                <a:t> </a:t>
              </a:r>
              <a:r>
                <a:rPr lang="en-US" sz="3111" dirty="0" err="1">
                  <a:solidFill>
                    <a:srgbClr val="42270E"/>
                  </a:solidFill>
                  <a:latin typeface="Alice"/>
                </a:rPr>
                <a:t>dari</a:t>
              </a:r>
              <a:r>
                <a:rPr lang="en-US" sz="3111" dirty="0">
                  <a:solidFill>
                    <a:srgbClr val="42270E"/>
                  </a:solidFill>
                  <a:latin typeface="Alice"/>
                </a:rPr>
                <a:t> </a:t>
              </a:r>
              <a:r>
                <a:rPr lang="en-US" sz="3111" dirty="0" err="1">
                  <a:solidFill>
                    <a:srgbClr val="42270E"/>
                  </a:solidFill>
                  <a:latin typeface="Alice"/>
                </a:rPr>
                <a:t>pemerintah</a:t>
              </a:r>
              <a:r>
                <a:rPr lang="en-US" sz="3111" dirty="0">
                  <a:solidFill>
                    <a:srgbClr val="42270E"/>
                  </a:solidFill>
                  <a:latin typeface="Alice"/>
                </a:rPr>
                <a:t> </a:t>
              </a:r>
              <a:r>
                <a:rPr lang="en-US" sz="3111" dirty="0" err="1">
                  <a:solidFill>
                    <a:srgbClr val="42270E"/>
                  </a:solidFill>
                  <a:latin typeface="Alice"/>
                </a:rPr>
                <a:t>untuk</a:t>
              </a:r>
              <a:r>
                <a:rPr lang="en-US" sz="3111" dirty="0">
                  <a:solidFill>
                    <a:srgbClr val="42270E"/>
                  </a:solidFill>
                  <a:latin typeface="Alice"/>
                </a:rPr>
                <a:t> </a:t>
              </a:r>
              <a:r>
                <a:rPr lang="en-US" sz="3111" dirty="0" err="1">
                  <a:solidFill>
                    <a:srgbClr val="42270E"/>
                  </a:solidFill>
                  <a:latin typeface="Alice"/>
                </a:rPr>
                <a:t>membuat</a:t>
              </a:r>
              <a:r>
                <a:rPr lang="en-US" sz="3111" dirty="0">
                  <a:solidFill>
                    <a:srgbClr val="42270E"/>
                  </a:solidFill>
                  <a:latin typeface="Alice"/>
                </a:rPr>
                <a:t> program </a:t>
              </a:r>
              <a:r>
                <a:rPr lang="en-US" sz="3111" dirty="0" err="1">
                  <a:solidFill>
                    <a:srgbClr val="42270E"/>
                  </a:solidFill>
                  <a:latin typeface="Alice"/>
                </a:rPr>
                <a:t>khusus</a:t>
              </a:r>
              <a:r>
                <a:rPr lang="en-US" sz="3111" dirty="0">
                  <a:solidFill>
                    <a:srgbClr val="42270E"/>
                  </a:solidFill>
                  <a:latin typeface="Alice"/>
                </a:rPr>
                <a:t> </a:t>
              </a:r>
              <a:r>
                <a:rPr lang="en-US" sz="3111" dirty="0" err="1">
                  <a:solidFill>
                    <a:srgbClr val="42270E"/>
                  </a:solidFill>
                  <a:latin typeface="Alice"/>
                </a:rPr>
                <a:t>bagi</a:t>
              </a:r>
              <a:r>
                <a:rPr lang="en-US" sz="3111" dirty="0">
                  <a:solidFill>
                    <a:srgbClr val="42270E"/>
                  </a:solidFill>
                  <a:latin typeface="Alice"/>
                </a:rPr>
                <a:t> para </a:t>
              </a:r>
              <a:r>
                <a:rPr lang="en-US" sz="3111" dirty="0" err="1">
                  <a:solidFill>
                    <a:srgbClr val="42270E"/>
                  </a:solidFill>
                  <a:latin typeface="Alice"/>
                </a:rPr>
                <a:t>para</a:t>
              </a:r>
              <a:r>
                <a:rPr lang="en-US" sz="3111" dirty="0">
                  <a:solidFill>
                    <a:srgbClr val="42270E"/>
                  </a:solidFill>
                  <a:latin typeface="Alice"/>
                </a:rPr>
                <a:t> </a:t>
              </a:r>
              <a:r>
                <a:rPr lang="en-US" sz="3111" dirty="0" err="1">
                  <a:solidFill>
                    <a:srgbClr val="42270E"/>
                  </a:solidFill>
                  <a:latin typeface="Alice"/>
                </a:rPr>
                <a:t>pelaku</a:t>
              </a:r>
              <a:r>
                <a:rPr lang="en-US" sz="3111" dirty="0">
                  <a:solidFill>
                    <a:srgbClr val="42270E"/>
                  </a:solidFill>
                  <a:latin typeface="Alice"/>
                </a:rPr>
                <a:t> </a:t>
              </a:r>
              <a:r>
                <a:rPr lang="en-US" sz="3111" dirty="0" err="1">
                  <a:solidFill>
                    <a:srgbClr val="42270E"/>
                  </a:solidFill>
                  <a:latin typeface="Alice"/>
                </a:rPr>
                <a:t>usaha</a:t>
              </a:r>
              <a:r>
                <a:rPr lang="en-US" sz="3111" dirty="0">
                  <a:solidFill>
                    <a:srgbClr val="42270E"/>
                  </a:solidFill>
                  <a:latin typeface="Alice"/>
                </a:rPr>
                <a:t> UMKM di </a:t>
              </a:r>
              <a:r>
                <a:rPr lang="en-US" sz="3111" dirty="0" err="1">
                  <a:solidFill>
                    <a:srgbClr val="42270E"/>
                  </a:solidFill>
                  <a:latin typeface="Alice"/>
                </a:rPr>
                <a:t>tiap</a:t>
              </a:r>
              <a:r>
                <a:rPr lang="en-US" sz="3111" dirty="0">
                  <a:solidFill>
                    <a:srgbClr val="42270E"/>
                  </a:solidFill>
                  <a:latin typeface="Alice"/>
                </a:rPr>
                <a:t> </a:t>
              </a:r>
              <a:r>
                <a:rPr lang="en-US" sz="3111" dirty="0" err="1">
                  <a:solidFill>
                    <a:srgbClr val="42270E"/>
                  </a:solidFill>
                  <a:latin typeface="Alice"/>
                </a:rPr>
                <a:t>daerah</a:t>
              </a:r>
              <a:r>
                <a:rPr lang="en-US" sz="3111" dirty="0">
                  <a:solidFill>
                    <a:srgbClr val="42270E"/>
                  </a:solidFill>
                  <a:latin typeface="Alice"/>
                </a:rPr>
                <a:t> </a:t>
              </a:r>
              <a:r>
                <a:rPr lang="en-US" sz="3111" dirty="0" err="1">
                  <a:solidFill>
                    <a:srgbClr val="42270E"/>
                  </a:solidFill>
                  <a:latin typeface="Alice"/>
                </a:rPr>
                <a:t>untuk</a:t>
              </a:r>
              <a:r>
                <a:rPr lang="en-US" sz="3111" dirty="0">
                  <a:solidFill>
                    <a:srgbClr val="42270E"/>
                  </a:solidFill>
                  <a:latin typeface="Alice"/>
                </a:rPr>
                <a:t> </a:t>
              </a:r>
              <a:r>
                <a:rPr lang="en-US" sz="3111" dirty="0" err="1">
                  <a:solidFill>
                    <a:srgbClr val="42270E"/>
                  </a:solidFill>
                  <a:latin typeface="Alice"/>
                </a:rPr>
                <a:t>diberikan</a:t>
              </a:r>
              <a:r>
                <a:rPr lang="en-US" sz="3111" dirty="0">
                  <a:solidFill>
                    <a:srgbClr val="42270E"/>
                  </a:solidFill>
                  <a:latin typeface="Alice"/>
                </a:rPr>
                <a:t> </a:t>
              </a:r>
              <a:r>
                <a:rPr lang="en-US" sz="3111" dirty="0" err="1">
                  <a:solidFill>
                    <a:srgbClr val="42270E"/>
                  </a:solidFill>
                  <a:latin typeface="Alice"/>
                </a:rPr>
                <a:t>pelatihan</a:t>
              </a:r>
              <a:r>
                <a:rPr lang="en-US" sz="3111" dirty="0">
                  <a:solidFill>
                    <a:srgbClr val="42270E"/>
                  </a:solidFill>
                  <a:latin typeface="Alice"/>
                </a:rPr>
                <a:t> </a:t>
              </a:r>
              <a:r>
                <a:rPr lang="en-US" sz="3111" dirty="0" err="1">
                  <a:solidFill>
                    <a:srgbClr val="42270E"/>
                  </a:solidFill>
                  <a:latin typeface="Alice"/>
                </a:rPr>
                <a:t>mengenai</a:t>
              </a:r>
              <a:r>
                <a:rPr lang="en-US" sz="3111" dirty="0">
                  <a:solidFill>
                    <a:srgbClr val="42270E"/>
                  </a:solidFill>
                  <a:latin typeface="Alice"/>
                </a:rPr>
                <a:t> </a:t>
              </a:r>
              <a:r>
                <a:rPr lang="en-US" sz="3111" dirty="0" err="1">
                  <a:solidFill>
                    <a:srgbClr val="42270E"/>
                  </a:solidFill>
                  <a:latin typeface="Alice"/>
                </a:rPr>
                <a:t>pembuatan</a:t>
              </a:r>
              <a:r>
                <a:rPr lang="en-US" sz="3111" dirty="0">
                  <a:solidFill>
                    <a:srgbClr val="42270E"/>
                  </a:solidFill>
                  <a:latin typeface="Alice"/>
                </a:rPr>
                <a:t> </a:t>
              </a:r>
              <a:r>
                <a:rPr lang="en-US" sz="3111" dirty="0" err="1">
                  <a:solidFill>
                    <a:srgbClr val="42270E"/>
                  </a:solidFill>
                  <a:latin typeface="Alice"/>
                </a:rPr>
                <a:t>laporan</a:t>
              </a:r>
              <a:r>
                <a:rPr lang="en-US" sz="3111" dirty="0">
                  <a:solidFill>
                    <a:srgbClr val="42270E"/>
                  </a:solidFill>
                  <a:latin typeface="Alice"/>
                </a:rPr>
                <a:t> </a:t>
              </a:r>
              <a:r>
                <a:rPr lang="en-US" sz="3111" dirty="0" err="1">
                  <a:solidFill>
                    <a:srgbClr val="42270E"/>
                  </a:solidFill>
                  <a:latin typeface="Alice"/>
                </a:rPr>
                <a:t>keuangan</a:t>
              </a:r>
              <a:r>
                <a:rPr lang="en-US" sz="3111" dirty="0">
                  <a:solidFill>
                    <a:srgbClr val="42270E"/>
                  </a:solidFill>
                  <a:latin typeface="Alice"/>
                </a:rPr>
                <a:t> dan </a:t>
              </a:r>
              <a:r>
                <a:rPr lang="en-US" sz="3111" dirty="0" err="1">
                  <a:solidFill>
                    <a:srgbClr val="42270E"/>
                  </a:solidFill>
                  <a:latin typeface="Alice"/>
                </a:rPr>
                <a:t>pengetahuan</a:t>
              </a:r>
              <a:r>
                <a:rPr lang="en-US" sz="3111" dirty="0">
                  <a:solidFill>
                    <a:srgbClr val="42270E"/>
                  </a:solidFill>
                  <a:latin typeface="Alice"/>
                </a:rPr>
                <a:t> </a:t>
              </a:r>
              <a:r>
                <a:rPr lang="en-US" sz="3111" dirty="0" err="1">
                  <a:solidFill>
                    <a:srgbClr val="42270E"/>
                  </a:solidFill>
                  <a:latin typeface="Alice"/>
                </a:rPr>
                <a:t>pentingnya</a:t>
              </a:r>
              <a:r>
                <a:rPr lang="en-US" sz="3111" dirty="0">
                  <a:solidFill>
                    <a:srgbClr val="42270E"/>
                  </a:solidFill>
                  <a:latin typeface="Alice"/>
                </a:rPr>
                <a:t> </a:t>
              </a:r>
              <a:r>
                <a:rPr lang="en-US" sz="3111" dirty="0" err="1">
                  <a:solidFill>
                    <a:srgbClr val="42270E"/>
                  </a:solidFill>
                  <a:latin typeface="Alice"/>
                </a:rPr>
                <a:t>penyusunan</a:t>
              </a:r>
              <a:r>
                <a:rPr lang="en-US" sz="3111" dirty="0">
                  <a:solidFill>
                    <a:srgbClr val="42270E"/>
                  </a:solidFill>
                  <a:latin typeface="Alice"/>
                </a:rPr>
                <a:t> </a:t>
              </a:r>
              <a:r>
                <a:rPr lang="en-US" sz="3111" dirty="0" err="1">
                  <a:solidFill>
                    <a:srgbClr val="42270E"/>
                  </a:solidFill>
                  <a:latin typeface="Alice"/>
                </a:rPr>
                <a:t>laporan</a:t>
              </a:r>
              <a:r>
                <a:rPr lang="en-US" sz="3111" dirty="0">
                  <a:solidFill>
                    <a:srgbClr val="42270E"/>
                  </a:solidFill>
                  <a:latin typeface="Alice"/>
                </a:rPr>
                <a:t> </a:t>
              </a:r>
              <a:r>
                <a:rPr lang="en-US" sz="3111" dirty="0" err="1">
                  <a:solidFill>
                    <a:srgbClr val="42270E"/>
                  </a:solidFill>
                  <a:latin typeface="Alice"/>
                </a:rPr>
                <a:t>keuangan</a:t>
              </a:r>
              <a:r>
                <a:rPr lang="en-US" sz="3111" dirty="0">
                  <a:solidFill>
                    <a:srgbClr val="42270E"/>
                  </a:solidFill>
                  <a:latin typeface="Alice"/>
                </a:rPr>
                <a:t> yang </a:t>
              </a:r>
              <a:r>
                <a:rPr lang="en-US" sz="3111" dirty="0" err="1">
                  <a:solidFill>
                    <a:srgbClr val="42270E"/>
                  </a:solidFill>
                  <a:latin typeface="Alice"/>
                </a:rPr>
                <a:t>sesuai</a:t>
              </a:r>
              <a:r>
                <a:rPr lang="en-US" sz="3111" dirty="0">
                  <a:solidFill>
                    <a:srgbClr val="42270E"/>
                  </a:solidFill>
                  <a:latin typeface="Alice"/>
                </a:rPr>
                <a:t> </a:t>
              </a:r>
              <a:r>
                <a:rPr lang="en-US" sz="3111" dirty="0" err="1">
                  <a:solidFill>
                    <a:srgbClr val="42270E"/>
                  </a:solidFill>
                  <a:latin typeface="Alice"/>
                </a:rPr>
                <a:t>standar</a:t>
              </a:r>
              <a:r>
                <a:rPr lang="en-US" sz="3111" dirty="0">
                  <a:solidFill>
                    <a:srgbClr val="42270E"/>
                  </a:solidFill>
                  <a:latin typeface="Alice"/>
                </a:rPr>
                <a:t>.</a:t>
              </a:r>
            </a:p>
            <a:p>
              <a:pPr algn="just">
                <a:lnSpc>
                  <a:spcPts val="4667"/>
                </a:lnSpc>
              </a:pPr>
              <a:endParaRPr lang="en-US" sz="3111" dirty="0">
                <a:solidFill>
                  <a:srgbClr val="42270E"/>
                </a:solidFill>
                <a:latin typeface="Alice"/>
              </a:endParaRPr>
            </a:p>
            <a:p>
              <a:pPr algn="just">
                <a:lnSpc>
                  <a:spcPts val="4667"/>
                </a:lnSpc>
              </a:pPr>
              <a:endParaRPr lang="en-US" sz="3111" dirty="0">
                <a:solidFill>
                  <a:srgbClr val="42270E"/>
                </a:solidFill>
                <a:latin typeface="Alice"/>
              </a:endParaRPr>
            </a:p>
          </p:txBody>
        </p:sp>
        <p:sp>
          <p:nvSpPr>
            <p:cNvPr id="8" name="TextBox 8"/>
            <p:cNvSpPr txBox="1"/>
            <p:nvPr/>
          </p:nvSpPr>
          <p:spPr>
            <a:xfrm>
              <a:off x="1010377" y="629345"/>
              <a:ext cx="9766974" cy="1829561"/>
            </a:xfrm>
            <a:prstGeom prst="rect">
              <a:avLst/>
            </a:prstGeom>
          </p:spPr>
          <p:txBody>
            <a:bodyPr lIns="0" tIns="0" rIns="0" bIns="0" rtlCol="0" anchor="t">
              <a:spAutoFit/>
            </a:bodyPr>
            <a:lstStyle/>
            <a:p>
              <a:pPr algn="ctr">
                <a:lnSpc>
                  <a:spcPts val="10675"/>
                </a:lnSpc>
              </a:pPr>
              <a:r>
                <a:rPr lang="en-US" sz="8896" spc="-88" dirty="0">
                  <a:solidFill>
                    <a:srgbClr val="7B3C15"/>
                  </a:solidFill>
                  <a:latin typeface="Harlow Solid Italic" panose="04030604020F02020D02" pitchFamily="82" charset="0"/>
                </a:rPr>
                <a:t>Saran</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060" r="12060"/>
          <a:stretch>
            <a:fillRect/>
          </a:stretch>
        </p:blipFill>
        <p:spPr>
          <a:xfrm>
            <a:off x="-2571750" y="-2239767"/>
            <a:ext cx="11715750" cy="10287000"/>
          </a:xfrm>
          <a:prstGeom prst="rect">
            <a:avLst/>
          </a:prstGeom>
        </p:spPr>
      </p:pic>
      <p:sp>
        <p:nvSpPr>
          <p:cNvPr id="3" name="AutoShape 3"/>
          <p:cNvSpPr/>
          <p:nvPr/>
        </p:nvSpPr>
        <p:spPr>
          <a:xfrm>
            <a:off x="9710672" y="4770197"/>
            <a:ext cx="8162543" cy="1729335"/>
          </a:xfrm>
          <a:prstGeom prst="rect">
            <a:avLst/>
          </a:prstGeom>
          <a:solidFill>
            <a:srgbClr val="6A8B41">
              <a:alpha val="60784"/>
            </a:srgbClr>
          </a:solidFill>
        </p:spPr>
      </p:sp>
      <p:sp>
        <p:nvSpPr>
          <p:cNvPr id="4" name="TextBox 4"/>
          <p:cNvSpPr txBox="1"/>
          <p:nvPr/>
        </p:nvSpPr>
        <p:spPr>
          <a:xfrm>
            <a:off x="9988483" y="4838244"/>
            <a:ext cx="7606920" cy="1593239"/>
          </a:xfrm>
          <a:prstGeom prst="rect">
            <a:avLst/>
          </a:prstGeom>
        </p:spPr>
        <p:txBody>
          <a:bodyPr lIns="0" tIns="0" rIns="0" bIns="0" rtlCol="0" anchor="t">
            <a:spAutoFit/>
          </a:bodyPr>
          <a:lstStyle/>
          <a:p>
            <a:pPr algn="ctr">
              <a:lnSpc>
                <a:spcPts val="12545"/>
              </a:lnSpc>
            </a:pPr>
            <a:r>
              <a:rPr lang="en-US" sz="10454" spc="-104" dirty="0" err="1">
                <a:solidFill>
                  <a:srgbClr val="7B3C15"/>
                </a:solidFill>
                <a:latin typeface="Lemon Tuesday"/>
              </a:rPr>
              <a:t>Terima</a:t>
            </a:r>
            <a:r>
              <a:rPr lang="en-US" sz="10454" spc="-104" dirty="0">
                <a:solidFill>
                  <a:srgbClr val="7B3C15"/>
                </a:solidFill>
                <a:latin typeface="Lemon Tuesday"/>
              </a:rPr>
              <a:t> Kasih!</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4726">
            <a:off x="13911341" y="-1755776"/>
            <a:ext cx="6064253" cy="606425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17211">
            <a:off x="-1027625" y="7333281"/>
            <a:ext cx="4112650" cy="411265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66975">
            <a:off x="9526337" y="3192754"/>
            <a:ext cx="720768" cy="162426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417685">
            <a:off x="17694996" y="6190861"/>
            <a:ext cx="720768" cy="162426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000" y="7858030"/>
            <a:ext cx="7315200" cy="22585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0226 -0.04059 L 3.33333E-6 -0.07207 " pathEditMode="relative" rAng="0" ptsTypes="AA">
                                      <p:cBhvr>
                                        <p:cTn id="6" dur="250" accel="50000" decel="50000" autoRev="1" fill="hold">
                                          <p:stCondLst>
                                            <p:cond delay="0"/>
                                          </p:stCondLst>
                                        </p:cTn>
                                        <p:tgtEl>
                                          <p:spTgt spid="4"/>
                                        </p:tgtEl>
                                        <p:attrNameLst>
                                          <p:attrName>ppt_x</p:attrName>
                                          <p:attrName>ppt_y</p:attrName>
                                        </p:attrNameLst>
                                      </p:cBhvr>
                                      <p:rCtr x="113" y="-1574"/>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01827" y="0"/>
            <a:ext cx="10144022" cy="10144022"/>
          </a:xfrm>
          <a:prstGeom prst="rect">
            <a:avLst/>
          </a:prstGeom>
        </p:spPr>
      </p:pic>
      <p:sp>
        <p:nvSpPr>
          <p:cNvPr id="3" name="TextBox 3"/>
          <p:cNvSpPr txBox="1"/>
          <p:nvPr/>
        </p:nvSpPr>
        <p:spPr>
          <a:xfrm>
            <a:off x="813257" y="476250"/>
            <a:ext cx="9810750" cy="1162000"/>
          </a:xfrm>
          <a:prstGeom prst="rect">
            <a:avLst/>
          </a:prstGeom>
        </p:spPr>
        <p:txBody>
          <a:bodyPr lIns="0" tIns="0" rIns="0" bIns="0" rtlCol="0" anchor="t">
            <a:spAutoFit/>
          </a:bodyPr>
          <a:lstStyle/>
          <a:p>
            <a:pPr>
              <a:lnSpc>
                <a:spcPts val="8800"/>
              </a:lnSpc>
            </a:pPr>
            <a:r>
              <a:rPr lang="en-US" sz="8000" spc="-80" dirty="0">
                <a:solidFill>
                  <a:srgbClr val="623A14"/>
                </a:solidFill>
                <a:latin typeface="Alice Bold"/>
              </a:rPr>
              <a:t>LATAR BELAKANG</a:t>
            </a:r>
          </a:p>
        </p:txBody>
      </p:sp>
      <p:sp>
        <p:nvSpPr>
          <p:cNvPr id="4" name="TextBox 4"/>
          <p:cNvSpPr txBox="1"/>
          <p:nvPr/>
        </p:nvSpPr>
        <p:spPr>
          <a:xfrm>
            <a:off x="419096" y="2013185"/>
            <a:ext cx="13287417" cy="3665379"/>
          </a:xfrm>
          <a:prstGeom prst="rect">
            <a:avLst/>
          </a:prstGeom>
        </p:spPr>
        <p:txBody>
          <a:bodyPr lIns="0" tIns="0" rIns="0" bIns="0" rtlCol="0" anchor="t">
            <a:spAutoFit/>
          </a:bodyPr>
          <a:lstStyle/>
          <a:p>
            <a:pPr algn="just">
              <a:lnSpc>
                <a:spcPts val="4809"/>
              </a:lnSpc>
            </a:pPr>
            <a:r>
              <a:rPr lang="en-US" sz="3699">
                <a:solidFill>
                  <a:srgbClr val="000000"/>
                </a:solidFill>
                <a:latin typeface="Alice"/>
              </a:rPr>
              <a:t>Melihat banyaknya jumlah UMKM yang sudah bergerak di Indonesia, hal ini dapat menjadikan UMKM sebagai salah satu jalan alternatif untuk meningkatkan taraf ekonomi di Indonesia. Dalam proses tersebut tentunya, UMKM dituntut agar bisa menjalankan sistem pencatatan serta menghasilkan laporan keuangan yang sistematis serta akuntabilitas.</a:t>
            </a:r>
          </a:p>
        </p:txBody>
      </p:sp>
      <p:sp>
        <p:nvSpPr>
          <p:cNvPr id="5" name="TextBox 5"/>
          <p:cNvSpPr txBox="1"/>
          <p:nvPr/>
        </p:nvSpPr>
        <p:spPr>
          <a:xfrm>
            <a:off x="419096" y="6011759"/>
            <a:ext cx="13287417" cy="3665379"/>
          </a:xfrm>
          <a:prstGeom prst="rect">
            <a:avLst/>
          </a:prstGeom>
        </p:spPr>
        <p:txBody>
          <a:bodyPr lIns="0" tIns="0" rIns="0" bIns="0" rtlCol="0" anchor="t">
            <a:spAutoFit/>
          </a:bodyPr>
          <a:lstStyle/>
          <a:p>
            <a:pPr algn="just">
              <a:lnSpc>
                <a:spcPts val="4809"/>
              </a:lnSpc>
            </a:pPr>
            <a:r>
              <a:rPr lang="en-US" sz="3699">
                <a:solidFill>
                  <a:srgbClr val="000000"/>
                </a:solidFill>
                <a:latin typeface="Alice"/>
              </a:rPr>
              <a:t>Akan tetapi dalam melakukan itu, terkadang para pelaku UMKM mengalami kendala untuk bisa mencatat keuangan yang sesuai dengan SAK. Dengan demikian, project kali ini dapat dijadikan jalan untuk menilai kendala akuntabilitas apa saja yang dialami, dan memberikan tata cara yang sesuai dengan SAK dalam menyusun laporan keuangan.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sp>
        <p:nvSpPr>
          <p:cNvPr id="2" name="AutoShape 2"/>
          <p:cNvSpPr/>
          <p:nvPr/>
        </p:nvSpPr>
        <p:spPr>
          <a:xfrm>
            <a:off x="1028700" y="3218177"/>
            <a:ext cx="16230600" cy="6431456"/>
          </a:xfrm>
          <a:prstGeom prst="rect">
            <a:avLst/>
          </a:prstGeom>
          <a:solidFill>
            <a:srgbClr val="AFD183">
              <a:alpha val="89804"/>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447" y="520179"/>
            <a:ext cx="2312293" cy="2312293"/>
          </a:xfrm>
          <a:prstGeom prst="rect">
            <a:avLst/>
          </a:prstGeom>
        </p:spPr>
      </p:pic>
      <p:sp>
        <p:nvSpPr>
          <p:cNvPr id="4" name="TextBox 4"/>
          <p:cNvSpPr txBox="1"/>
          <p:nvPr/>
        </p:nvSpPr>
        <p:spPr>
          <a:xfrm>
            <a:off x="2184847" y="3421848"/>
            <a:ext cx="13448211" cy="6207148"/>
          </a:xfrm>
          <a:prstGeom prst="rect">
            <a:avLst/>
          </a:prstGeom>
        </p:spPr>
        <p:txBody>
          <a:bodyPr lIns="0" tIns="0" rIns="0" bIns="0" rtlCol="0" anchor="t">
            <a:spAutoFit/>
          </a:bodyPr>
          <a:lstStyle/>
          <a:p>
            <a:pPr marL="825662" lvl="1" indent="-412831" algn="just">
              <a:lnSpc>
                <a:spcPts val="6233"/>
              </a:lnSpc>
              <a:buFont typeface="Arial"/>
              <a:buChar char="•"/>
            </a:pPr>
            <a:r>
              <a:rPr lang="en-US" sz="3824" dirty="0" err="1">
                <a:solidFill>
                  <a:srgbClr val="42270E"/>
                </a:solidFill>
                <a:latin typeface="Alice"/>
              </a:rPr>
              <a:t>Menganalisis</a:t>
            </a:r>
            <a:r>
              <a:rPr lang="en-US" sz="3824" dirty="0">
                <a:solidFill>
                  <a:srgbClr val="42270E"/>
                </a:solidFill>
                <a:latin typeface="Alice"/>
              </a:rPr>
              <a:t> </a:t>
            </a:r>
            <a:r>
              <a:rPr lang="en-US" sz="3824" dirty="0" err="1">
                <a:solidFill>
                  <a:srgbClr val="42270E"/>
                </a:solidFill>
                <a:latin typeface="Alice"/>
              </a:rPr>
              <a:t>masalah</a:t>
            </a:r>
            <a:r>
              <a:rPr lang="en-US" sz="3824" dirty="0">
                <a:solidFill>
                  <a:srgbClr val="42270E"/>
                </a:solidFill>
                <a:latin typeface="Alice"/>
              </a:rPr>
              <a:t> </a:t>
            </a:r>
            <a:r>
              <a:rPr lang="en-US" sz="3824" dirty="0" err="1">
                <a:solidFill>
                  <a:srgbClr val="42270E"/>
                </a:solidFill>
                <a:latin typeface="Alice"/>
              </a:rPr>
              <a:t>mengenai</a:t>
            </a:r>
            <a:r>
              <a:rPr lang="en-US" sz="3824" dirty="0">
                <a:solidFill>
                  <a:srgbClr val="42270E"/>
                </a:solidFill>
                <a:latin typeface="Alice"/>
              </a:rPr>
              <a:t> </a:t>
            </a:r>
            <a:r>
              <a:rPr lang="en-US" sz="3824" dirty="0" err="1">
                <a:solidFill>
                  <a:srgbClr val="42270E"/>
                </a:solidFill>
                <a:latin typeface="Alice"/>
              </a:rPr>
              <a:t>sistem</a:t>
            </a:r>
            <a:r>
              <a:rPr lang="en-US" sz="3824" dirty="0">
                <a:solidFill>
                  <a:srgbClr val="42270E"/>
                </a:solidFill>
                <a:latin typeface="Alice"/>
              </a:rPr>
              <a:t> </a:t>
            </a:r>
            <a:r>
              <a:rPr lang="en-US" sz="3824" dirty="0" err="1">
                <a:solidFill>
                  <a:srgbClr val="42270E"/>
                </a:solidFill>
                <a:latin typeface="Alice"/>
              </a:rPr>
              <a:t>pencatatan</a:t>
            </a:r>
            <a:r>
              <a:rPr lang="en-US" sz="3824" dirty="0">
                <a:solidFill>
                  <a:srgbClr val="42270E"/>
                </a:solidFill>
                <a:latin typeface="Alice"/>
              </a:rPr>
              <a:t> </a:t>
            </a:r>
            <a:r>
              <a:rPr lang="en-US" sz="3824" dirty="0" err="1">
                <a:solidFill>
                  <a:srgbClr val="42270E"/>
                </a:solidFill>
                <a:latin typeface="Alice"/>
              </a:rPr>
              <a:t>akuntansi</a:t>
            </a:r>
            <a:r>
              <a:rPr lang="en-US" sz="3824" dirty="0">
                <a:solidFill>
                  <a:srgbClr val="42270E"/>
                </a:solidFill>
                <a:latin typeface="Alice"/>
              </a:rPr>
              <a:t> pada UMKM</a:t>
            </a:r>
          </a:p>
          <a:p>
            <a:pPr marL="825662" lvl="1" indent="-412831" algn="just">
              <a:lnSpc>
                <a:spcPts val="6233"/>
              </a:lnSpc>
              <a:buFont typeface="Arial"/>
              <a:buChar char="•"/>
            </a:pPr>
            <a:r>
              <a:rPr lang="en-US" sz="3820" dirty="0" err="1">
                <a:solidFill>
                  <a:srgbClr val="42270E"/>
                </a:solidFill>
                <a:latin typeface="Alice"/>
              </a:rPr>
              <a:t>Memberikan</a:t>
            </a:r>
            <a:r>
              <a:rPr lang="en-US" sz="3820" dirty="0">
                <a:solidFill>
                  <a:srgbClr val="42270E"/>
                </a:solidFill>
                <a:latin typeface="Alice"/>
              </a:rPr>
              <a:t> </a:t>
            </a:r>
            <a:r>
              <a:rPr lang="en-US" sz="3820" dirty="0" err="1">
                <a:solidFill>
                  <a:srgbClr val="42270E"/>
                </a:solidFill>
                <a:latin typeface="Alice"/>
              </a:rPr>
              <a:t>pemahaman</a:t>
            </a:r>
            <a:r>
              <a:rPr lang="en-US" sz="3820" dirty="0">
                <a:solidFill>
                  <a:srgbClr val="42270E"/>
                </a:solidFill>
                <a:latin typeface="Alice"/>
              </a:rPr>
              <a:t> </a:t>
            </a:r>
            <a:r>
              <a:rPr lang="en-US" sz="3820" dirty="0" err="1">
                <a:solidFill>
                  <a:srgbClr val="42270E"/>
                </a:solidFill>
                <a:latin typeface="Alice"/>
              </a:rPr>
              <a:t>lebih</a:t>
            </a:r>
            <a:r>
              <a:rPr lang="en-US" sz="3820" dirty="0">
                <a:solidFill>
                  <a:srgbClr val="42270E"/>
                </a:solidFill>
                <a:latin typeface="Alice"/>
              </a:rPr>
              <a:t> </a:t>
            </a:r>
            <a:r>
              <a:rPr lang="en-US" sz="3820" dirty="0" err="1">
                <a:solidFill>
                  <a:srgbClr val="42270E"/>
                </a:solidFill>
                <a:latin typeface="Alice"/>
              </a:rPr>
              <a:t>mengenai</a:t>
            </a:r>
            <a:r>
              <a:rPr lang="en-US" sz="3820" dirty="0">
                <a:solidFill>
                  <a:srgbClr val="42270E"/>
                </a:solidFill>
                <a:latin typeface="Alice"/>
              </a:rPr>
              <a:t> </a:t>
            </a:r>
            <a:r>
              <a:rPr lang="en-US" sz="3820" dirty="0" err="1">
                <a:solidFill>
                  <a:srgbClr val="42270E"/>
                </a:solidFill>
                <a:latin typeface="Alice"/>
              </a:rPr>
              <a:t>fungsi</a:t>
            </a:r>
            <a:r>
              <a:rPr lang="en-US" sz="3820" dirty="0">
                <a:solidFill>
                  <a:srgbClr val="42270E"/>
                </a:solidFill>
                <a:latin typeface="Alice"/>
              </a:rPr>
              <a:t> </a:t>
            </a:r>
            <a:r>
              <a:rPr lang="en-US" sz="3820" dirty="0" err="1">
                <a:solidFill>
                  <a:srgbClr val="42270E"/>
                </a:solidFill>
                <a:latin typeface="Alice"/>
              </a:rPr>
              <a:t>serta</a:t>
            </a:r>
            <a:r>
              <a:rPr lang="en-US" sz="3820" dirty="0">
                <a:solidFill>
                  <a:srgbClr val="42270E"/>
                </a:solidFill>
                <a:latin typeface="Alice"/>
              </a:rPr>
              <a:t> </a:t>
            </a:r>
            <a:r>
              <a:rPr lang="en-US" sz="3820" dirty="0" err="1">
                <a:solidFill>
                  <a:srgbClr val="42270E"/>
                </a:solidFill>
                <a:latin typeface="Alice"/>
              </a:rPr>
              <a:t>tujuan</a:t>
            </a:r>
            <a:r>
              <a:rPr lang="en-US" sz="3820" dirty="0">
                <a:solidFill>
                  <a:srgbClr val="42270E"/>
                </a:solidFill>
                <a:latin typeface="Alice"/>
              </a:rPr>
              <a:t> </a:t>
            </a:r>
            <a:r>
              <a:rPr lang="en-US" sz="3820" dirty="0" err="1">
                <a:solidFill>
                  <a:srgbClr val="42270E"/>
                </a:solidFill>
                <a:latin typeface="Alice"/>
              </a:rPr>
              <a:t>penting</a:t>
            </a:r>
            <a:r>
              <a:rPr lang="en-US" sz="3820" dirty="0">
                <a:solidFill>
                  <a:srgbClr val="42270E"/>
                </a:solidFill>
                <a:latin typeface="Alice"/>
              </a:rPr>
              <a:t> </a:t>
            </a:r>
            <a:r>
              <a:rPr lang="en-US" sz="3820" dirty="0" err="1">
                <a:solidFill>
                  <a:srgbClr val="42270E"/>
                </a:solidFill>
                <a:latin typeface="Alice"/>
              </a:rPr>
              <a:t>sebuah</a:t>
            </a:r>
            <a:r>
              <a:rPr lang="en-US" sz="3820" dirty="0">
                <a:solidFill>
                  <a:srgbClr val="42270E"/>
                </a:solidFill>
                <a:latin typeface="Alice"/>
              </a:rPr>
              <a:t> </a:t>
            </a:r>
            <a:r>
              <a:rPr lang="en-US" sz="3820" dirty="0" err="1">
                <a:solidFill>
                  <a:srgbClr val="42270E"/>
                </a:solidFill>
                <a:latin typeface="Alice"/>
              </a:rPr>
              <a:t>laporan</a:t>
            </a:r>
            <a:r>
              <a:rPr lang="en-US" sz="3820" dirty="0">
                <a:solidFill>
                  <a:srgbClr val="42270E"/>
                </a:solidFill>
                <a:latin typeface="Alice"/>
              </a:rPr>
              <a:t> </a:t>
            </a:r>
            <a:r>
              <a:rPr lang="en-US" sz="3820" dirty="0" err="1">
                <a:solidFill>
                  <a:srgbClr val="42270E"/>
                </a:solidFill>
                <a:latin typeface="Alice"/>
              </a:rPr>
              <a:t>keuangan</a:t>
            </a:r>
            <a:endParaRPr lang="en-US" sz="3820" dirty="0">
              <a:solidFill>
                <a:srgbClr val="42270E"/>
              </a:solidFill>
              <a:latin typeface="Alice"/>
            </a:endParaRPr>
          </a:p>
          <a:p>
            <a:pPr marL="825662" lvl="1" indent="-412831" algn="just">
              <a:lnSpc>
                <a:spcPts val="6233"/>
              </a:lnSpc>
              <a:buFont typeface="Arial"/>
              <a:buChar char="•"/>
            </a:pPr>
            <a:r>
              <a:rPr lang="en-US" sz="3820" dirty="0" err="1">
                <a:solidFill>
                  <a:srgbClr val="42270E"/>
                </a:solidFill>
                <a:latin typeface="Alice"/>
              </a:rPr>
              <a:t>Memberikan</a:t>
            </a:r>
            <a:r>
              <a:rPr lang="en-US" sz="3820" dirty="0">
                <a:solidFill>
                  <a:srgbClr val="42270E"/>
                </a:solidFill>
                <a:latin typeface="Alice"/>
              </a:rPr>
              <a:t> </a:t>
            </a:r>
            <a:r>
              <a:rPr lang="en-US" sz="3820" dirty="0" err="1">
                <a:solidFill>
                  <a:srgbClr val="42270E"/>
                </a:solidFill>
                <a:latin typeface="Alice"/>
              </a:rPr>
              <a:t>pengetahuan</a:t>
            </a:r>
            <a:r>
              <a:rPr lang="en-US" sz="3820" dirty="0">
                <a:solidFill>
                  <a:srgbClr val="42270E"/>
                </a:solidFill>
                <a:latin typeface="Alice"/>
              </a:rPr>
              <a:t> </a:t>
            </a:r>
            <a:r>
              <a:rPr lang="en-US" sz="3820" dirty="0" err="1">
                <a:solidFill>
                  <a:srgbClr val="42270E"/>
                </a:solidFill>
                <a:latin typeface="Alice"/>
              </a:rPr>
              <a:t>dalam</a:t>
            </a:r>
            <a:r>
              <a:rPr lang="en-US" sz="3820" dirty="0">
                <a:solidFill>
                  <a:srgbClr val="42270E"/>
                </a:solidFill>
                <a:latin typeface="Alice"/>
              </a:rPr>
              <a:t> </a:t>
            </a:r>
            <a:r>
              <a:rPr lang="en-US" sz="3820" dirty="0" err="1">
                <a:solidFill>
                  <a:srgbClr val="42270E"/>
                </a:solidFill>
                <a:latin typeface="Alice"/>
              </a:rPr>
              <a:t>penyusunan</a:t>
            </a:r>
            <a:r>
              <a:rPr lang="en-US" sz="3820" dirty="0">
                <a:solidFill>
                  <a:srgbClr val="42270E"/>
                </a:solidFill>
                <a:latin typeface="Alice"/>
              </a:rPr>
              <a:t> </a:t>
            </a:r>
            <a:r>
              <a:rPr lang="en-US" sz="3820" dirty="0" err="1">
                <a:solidFill>
                  <a:srgbClr val="42270E"/>
                </a:solidFill>
                <a:latin typeface="Alice"/>
              </a:rPr>
              <a:t>laporan</a:t>
            </a:r>
            <a:r>
              <a:rPr lang="en-US" sz="3820" dirty="0">
                <a:solidFill>
                  <a:srgbClr val="42270E"/>
                </a:solidFill>
                <a:latin typeface="Alice"/>
              </a:rPr>
              <a:t> </a:t>
            </a:r>
            <a:r>
              <a:rPr lang="en-US" sz="3820" dirty="0" err="1">
                <a:solidFill>
                  <a:srgbClr val="42270E"/>
                </a:solidFill>
                <a:latin typeface="Alice"/>
              </a:rPr>
              <a:t>keuangan</a:t>
            </a:r>
            <a:r>
              <a:rPr lang="en-US" sz="3820" dirty="0">
                <a:solidFill>
                  <a:srgbClr val="42270E"/>
                </a:solidFill>
                <a:latin typeface="Alice"/>
              </a:rPr>
              <a:t> yang </a:t>
            </a:r>
            <a:r>
              <a:rPr lang="en-US" sz="3820" dirty="0" err="1">
                <a:solidFill>
                  <a:srgbClr val="42270E"/>
                </a:solidFill>
                <a:latin typeface="Alice"/>
              </a:rPr>
              <a:t>sesuai</a:t>
            </a:r>
            <a:r>
              <a:rPr lang="en-US" sz="3820" dirty="0">
                <a:solidFill>
                  <a:srgbClr val="42270E"/>
                </a:solidFill>
                <a:latin typeface="Alice"/>
              </a:rPr>
              <a:t> </a:t>
            </a:r>
            <a:r>
              <a:rPr lang="en-US" sz="3820" dirty="0" err="1">
                <a:solidFill>
                  <a:srgbClr val="42270E"/>
                </a:solidFill>
                <a:latin typeface="Alice"/>
              </a:rPr>
              <a:t>dengan</a:t>
            </a:r>
            <a:r>
              <a:rPr lang="en-US" sz="3820" dirty="0">
                <a:solidFill>
                  <a:srgbClr val="42270E"/>
                </a:solidFill>
                <a:latin typeface="Alice"/>
              </a:rPr>
              <a:t> </a:t>
            </a:r>
            <a:r>
              <a:rPr lang="en-US" sz="3820" dirty="0" err="1">
                <a:solidFill>
                  <a:srgbClr val="42270E"/>
                </a:solidFill>
                <a:latin typeface="Alice"/>
              </a:rPr>
              <a:t>standar</a:t>
            </a:r>
            <a:r>
              <a:rPr lang="en-US" sz="3820" dirty="0">
                <a:solidFill>
                  <a:srgbClr val="42270E"/>
                </a:solidFill>
                <a:latin typeface="Alice"/>
              </a:rPr>
              <a:t> </a:t>
            </a:r>
            <a:r>
              <a:rPr lang="en-US" sz="3820" dirty="0" err="1">
                <a:solidFill>
                  <a:srgbClr val="42270E"/>
                </a:solidFill>
                <a:latin typeface="Alice"/>
              </a:rPr>
              <a:t>akuntansi</a:t>
            </a:r>
            <a:r>
              <a:rPr lang="en-US" sz="3820" dirty="0">
                <a:solidFill>
                  <a:srgbClr val="42270E"/>
                </a:solidFill>
                <a:latin typeface="Alice"/>
              </a:rPr>
              <a:t> </a:t>
            </a:r>
            <a:r>
              <a:rPr lang="en-US" sz="3820" dirty="0" err="1">
                <a:solidFill>
                  <a:srgbClr val="42270E"/>
                </a:solidFill>
                <a:latin typeface="Alice"/>
              </a:rPr>
              <a:t>keuangan</a:t>
            </a:r>
            <a:r>
              <a:rPr lang="en-US" sz="3820" dirty="0">
                <a:solidFill>
                  <a:srgbClr val="42270E"/>
                </a:solidFill>
                <a:latin typeface="Alice"/>
              </a:rPr>
              <a:t> (SAK)</a:t>
            </a:r>
          </a:p>
          <a:p>
            <a:pPr algn="just">
              <a:lnSpc>
                <a:spcPts val="6233"/>
              </a:lnSpc>
            </a:pPr>
            <a:endParaRPr lang="en-US" sz="1434" dirty="0">
              <a:solidFill>
                <a:srgbClr val="42270E"/>
              </a:solidFill>
              <a:latin typeface="Alice"/>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43118">
            <a:off x="14409729" y="355492"/>
            <a:ext cx="2446657" cy="1872805"/>
          </a:xfrm>
          <a:prstGeom prst="rect">
            <a:avLst/>
          </a:prstGeom>
        </p:spPr>
      </p:pic>
      <p:sp>
        <p:nvSpPr>
          <p:cNvPr id="6" name="TextBox 6"/>
          <p:cNvSpPr txBox="1"/>
          <p:nvPr/>
        </p:nvSpPr>
        <p:spPr>
          <a:xfrm>
            <a:off x="2419894" y="1019175"/>
            <a:ext cx="13448211" cy="1304776"/>
          </a:xfrm>
          <a:prstGeom prst="rect">
            <a:avLst/>
          </a:prstGeom>
        </p:spPr>
        <p:txBody>
          <a:bodyPr lIns="0" tIns="0" rIns="0" bIns="0" rtlCol="0" anchor="t">
            <a:spAutoFit/>
          </a:bodyPr>
          <a:lstStyle/>
          <a:p>
            <a:pPr algn="ctr">
              <a:lnSpc>
                <a:spcPts val="10199"/>
              </a:lnSpc>
            </a:pPr>
            <a:r>
              <a:rPr lang="en-US" sz="8499" spc="-84" dirty="0">
                <a:solidFill>
                  <a:srgbClr val="623A14"/>
                </a:solidFill>
                <a:latin typeface="Alice Bold"/>
              </a:rPr>
              <a:t>TUJUAN PENELITIAN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FD8"/>
        </a:solidFill>
        <a:effectLst/>
      </p:bgPr>
    </p:bg>
    <p:spTree>
      <p:nvGrpSpPr>
        <p:cNvPr id="1" name=""/>
        <p:cNvGrpSpPr/>
        <p:nvPr/>
      </p:nvGrpSpPr>
      <p:grpSpPr>
        <a:xfrm>
          <a:off x="0" y="0"/>
          <a:ext cx="0" cy="0"/>
          <a:chOff x="0" y="0"/>
          <a:chExt cx="0" cy="0"/>
        </a:xfrm>
      </p:grpSpPr>
      <p:grpSp>
        <p:nvGrpSpPr>
          <p:cNvPr id="2" name="Group 2"/>
          <p:cNvGrpSpPr/>
          <p:nvPr/>
        </p:nvGrpSpPr>
        <p:grpSpPr>
          <a:xfrm>
            <a:off x="1733550" y="3001923"/>
            <a:ext cx="6858000" cy="1608496"/>
            <a:chOff x="0" y="0"/>
            <a:chExt cx="9144000" cy="2144661"/>
          </a:xfrm>
        </p:grpSpPr>
        <p:sp>
          <p:nvSpPr>
            <p:cNvPr id="3" name="TextBox 3"/>
            <p:cNvSpPr txBox="1"/>
            <p:nvPr/>
          </p:nvSpPr>
          <p:spPr>
            <a:xfrm>
              <a:off x="0" y="1173111"/>
              <a:ext cx="9144000" cy="971550"/>
            </a:xfrm>
            <a:prstGeom prst="rect">
              <a:avLst/>
            </a:prstGeom>
          </p:spPr>
          <p:txBody>
            <a:bodyPr lIns="0" tIns="0" rIns="0" bIns="0" rtlCol="0" anchor="t">
              <a:spAutoFit/>
            </a:bodyPr>
            <a:lstStyle/>
            <a:p>
              <a:pPr algn="ctr">
                <a:lnSpc>
                  <a:spcPts val="5849"/>
                </a:lnSpc>
              </a:pPr>
              <a:r>
                <a:rPr lang="en-US" sz="4499" dirty="0">
                  <a:solidFill>
                    <a:srgbClr val="42270E"/>
                  </a:solidFill>
                  <a:latin typeface="Alice"/>
                </a:rPr>
                <a:t>Sejarah Perusahaan</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63702" y="0"/>
              <a:ext cx="816597" cy="849261"/>
            </a:xfrm>
            <a:prstGeom prst="rect">
              <a:avLst/>
            </a:prstGeom>
          </p:spPr>
        </p:pic>
      </p:grpSp>
      <p:grpSp>
        <p:nvGrpSpPr>
          <p:cNvPr id="5" name="Group 5"/>
          <p:cNvGrpSpPr/>
          <p:nvPr/>
        </p:nvGrpSpPr>
        <p:grpSpPr>
          <a:xfrm>
            <a:off x="1733550" y="6137806"/>
            <a:ext cx="6858000" cy="2320817"/>
            <a:chOff x="0" y="0"/>
            <a:chExt cx="9144000" cy="3094423"/>
          </a:xfrm>
        </p:grpSpPr>
        <p:sp>
          <p:nvSpPr>
            <p:cNvPr id="6" name="TextBox 6"/>
            <p:cNvSpPr txBox="1"/>
            <p:nvPr/>
          </p:nvSpPr>
          <p:spPr>
            <a:xfrm>
              <a:off x="0" y="1173111"/>
              <a:ext cx="9144000" cy="971550"/>
            </a:xfrm>
            <a:prstGeom prst="rect">
              <a:avLst/>
            </a:prstGeom>
          </p:spPr>
          <p:txBody>
            <a:bodyPr lIns="0" tIns="0" rIns="0" bIns="0" rtlCol="0" anchor="t">
              <a:spAutoFit/>
            </a:bodyPr>
            <a:lstStyle/>
            <a:p>
              <a:pPr algn="ctr">
                <a:lnSpc>
                  <a:spcPts val="5849"/>
                </a:lnSpc>
              </a:pPr>
              <a:r>
                <a:rPr lang="en-US" sz="4499">
                  <a:solidFill>
                    <a:srgbClr val="42270E"/>
                  </a:solidFill>
                  <a:latin typeface="Alice"/>
                </a:rPr>
                <a:t>Jenis Usaha</a:t>
              </a:r>
            </a:p>
          </p:txBody>
        </p:sp>
        <p:sp>
          <p:nvSpPr>
            <p:cNvPr id="7" name="TextBox 7"/>
            <p:cNvSpPr txBox="1"/>
            <p:nvPr/>
          </p:nvSpPr>
          <p:spPr>
            <a:xfrm>
              <a:off x="0" y="2430411"/>
              <a:ext cx="9144000" cy="664012"/>
            </a:xfrm>
            <a:prstGeom prst="rect">
              <a:avLst/>
            </a:prstGeom>
          </p:spPr>
          <p:txBody>
            <a:bodyPr lIns="0" tIns="0" rIns="0" bIns="0" rtlCol="0" anchor="t">
              <a:spAutoFit/>
            </a:bodyPr>
            <a:lstStyle/>
            <a:p>
              <a:pPr algn="ctr">
                <a:lnSpc>
                  <a:spcPts val="4200"/>
                </a:lnSpc>
              </a:pP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63702" y="0"/>
              <a:ext cx="816597" cy="849261"/>
            </a:xfrm>
            <a:prstGeom prst="rect">
              <a:avLst/>
            </a:prstGeom>
          </p:spPr>
        </p:pic>
      </p:grpSp>
      <p:grpSp>
        <p:nvGrpSpPr>
          <p:cNvPr id="9" name="Group 9"/>
          <p:cNvGrpSpPr/>
          <p:nvPr/>
        </p:nvGrpSpPr>
        <p:grpSpPr>
          <a:xfrm>
            <a:off x="9696450" y="3001923"/>
            <a:ext cx="6858000" cy="2377544"/>
            <a:chOff x="0" y="0"/>
            <a:chExt cx="9144000" cy="3170059"/>
          </a:xfrm>
        </p:grpSpPr>
        <p:sp>
          <p:nvSpPr>
            <p:cNvPr id="10" name="TextBox 10"/>
            <p:cNvSpPr txBox="1"/>
            <p:nvPr/>
          </p:nvSpPr>
          <p:spPr>
            <a:xfrm>
              <a:off x="0" y="1210929"/>
              <a:ext cx="9144000" cy="971550"/>
            </a:xfrm>
            <a:prstGeom prst="rect">
              <a:avLst/>
            </a:prstGeom>
          </p:spPr>
          <p:txBody>
            <a:bodyPr lIns="0" tIns="0" rIns="0" bIns="0" rtlCol="0" anchor="t">
              <a:spAutoFit/>
            </a:bodyPr>
            <a:lstStyle/>
            <a:p>
              <a:pPr algn="ctr">
                <a:lnSpc>
                  <a:spcPts val="5849"/>
                </a:lnSpc>
              </a:pPr>
              <a:r>
                <a:rPr lang="en-US" sz="4499">
                  <a:solidFill>
                    <a:srgbClr val="42270E"/>
                  </a:solidFill>
                  <a:latin typeface="Alice"/>
                </a:rPr>
                <a:t>Struktur Organisasi</a:t>
              </a:r>
            </a:p>
          </p:txBody>
        </p:sp>
        <p:sp>
          <p:nvSpPr>
            <p:cNvPr id="11" name="TextBox 11"/>
            <p:cNvSpPr txBox="1"/>
            <p:nvPr/>
          </p:nvSpPr>
          <p:spPr>
            <a:xfrm>
              <a:off x="0" y="2506048"/>
              <a:ext cx="9144000" cy="664012"/>
            </a:xfrm>
            <a:prstGeom prst="rect">
              <a:avLst/>
            </a:prstGeom>
          </p:spPr>
          <p:txBody>
            <a:bodyPr lIns="0" tIns="0" rIns="0" bIns="0" rtlCol="0" anchor="t">
              <a:spAutoFit/>
            </a:bodyPr>
            <a:lstStyle/>
            <a:p>
              <a:pPr algn="ctr">
                <a:lnSpc>
                  <a:spcPts val="4200"/>
                </a:lnSpc>
              </a:pPr>
              <a:endParaRP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63702" y="0"/>
              <a:ext cx="816597" cy="849261"/>
            </a:xfrm>
            <a:prstGeom prst="rect">
              <a:avLst/>
            </a:prstGeom>
          </p:spPr>
        </p:pic>
      </p:grpSp>
      <p:grpSp>
        <p:nvGrpSpPr>
          <p:cNvPr id="13" name="Group 13"/>
          <p:cNvGrpSpPr/>
          <p:nvPr/>
        </p:nvGrpSpPr>
        <p:grpSpPr>
          <a:xfrm>
            <a:off x="9696450" y="6201345"/>
            <a:ext cx="6858000" cy="2993415"/>
            <a:chOff x="0" y="0"/>
            <a:chExt cx="9144000" cy="3991220"/>
          </a:xfrm>
        </p:grpSpPr>
        <p:sp>
          <p:nvSpPr>
            <p:cNvPr id="14" name="TextBox 14"/>
            <p:cNvSpPr txBox="1"/>
            <p:nvPr/>
          </p:nvSpPr>
          <p:spPr>
            <a:xfrm>
              <a:off x="0" y="1220454"/>
              <a:ext cx="9144000" cy="1783186"/>
            </a:xfrm>
            <a:prstGeom prst="rect">
              <a:avLst/>
            </a:prstGeom>
          </p:spPr>
          <p:txBody>
            <a:bodyPr lIns="0" tIns="0" rIns="0" bIns="0" rtlCol="0" anchor="t">
              <a:spAutoFit/>
            </a:bodyPr>
            <a:lstStyle/>
            <a:p>
              <a:pPr algn="ctr">
                <a:lnSpc>
                  <a:spcPts val="5329"/>
                </a:lnSpc>
              </a:pPr>
              <a:r>
                <a:rPr lang="en-US" sz="4099">
                  <a:solidFill>
                    <a:srgbClr val="42270E"/>
                  </a:solidFill>
                  <a:latin typeface="Alice"/>
                </a:rPr>
                <a:t>Perkembangan Usaha dan Rencana Pengembangan</a:t>
              </a:r>
            </a:p>
          </p:txBody>
        </p:sp>
        <p:sp>
          <p:nvSpPr>
            <p:cNvPr id="15" name="TextBox 15"/>
            <p:cNvSpPr txBox="1"/>
            <p:nvPr/>
          </p:nvSpPr>
          <p:spPr>
            <a:xfrm>
              <a:off x="0" y="3327208"/>
              <a:ext cx="9144000" cy="664012"/>
            </a:xfrm>
            <a:prstGeom prst="rect">
              <a:avLst/>
            </a:prstGeom>
          </p:spPr>
          <p:txBody>
            <a:bodyPr lIns="0" tIns="0" rIns="0" bIns="0" rtlCol="0" anchor="t">
              <a:spAutoFit/>
            </a:bodyPr>
            <a:lstStyle/>
            <a:p>
              <a:pPr algn="ctr">
                <a:lnSpc>
                  <a:spcPts val="4200"/>
                </a:lnSpc>
              </a:pPr>
              <a:endParaRP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63702" y="0"/>
              <a:ext cx="816597" cy="849261"/>
            </a:xfrm>
            <a:prstGeom prst="rect">
              <a:avLst/>
            </a:prstGeom>
          </p:spPr>
        </p:pic>
      </p:grpSp>
      <p:grpSp>
        <p:nvGrpSpPr>
          <p:cNvPr id="17" name="Group 17"/>
          <p:cNvGrpSpPr/>
          <p:nvPr/>
        </p:nvGrpSpPr>
        <p:grpSpPr>
          <a:xfrm>
            <a:off x="1781175" y="2635567"/>
            <a:ext cx="6810375" cy="2743900"/>
            <a:chOff x="0" y="0"/>
            <a:chExt cx="3128544" cy="1260490"/>
          </a:xfrm>
        </p:grpSpPr>
        <p:sp>
          <p:nvSpPr>
            <p:cNvPr id="18" name="Freeform 18"/>
            <p:cNvSpPr/>
            <p:nvPr/>
          </p:nvSpPr>
          <p:spPr>
            <a:xfrm>
              <a:off x="0" y="0"/>
              <a:ext cx="3128544" cy="1260490"/>
            </a:xfrm>
            <a:custGeom>
              <a:avLst/>
              <a:gdLst/>
              <a:ahLst/>
              <a:cxnLst/>
              <a:rect l="l" t="t" r="r" b="b"/>
              <a:pathLst>
                <a:path w="3128544" h="1260490">
                  <a:moveTo>
                    <a:pt x="3004083" y="59690"/>
                  </a:moveTo>
                  <a:cubicBezTo>
                    <a:pt x="3039644" y="59690"/>
                    <a:pt x="3068853" y="88900"/>
                    <a:pt x="3068853" y="124460"/>
                  </a:cubicBezTo>
                  <a:lnTo>
                    <a:pt x="3068853" y="1136030"/>
                  </a:lnTo>
                  <a:cubicBezTo>
                    <a:pt x="3068853" y="1171590"/>
                    <a:pt x="3039644" y="1200800"/>
                    <a:pt x="3004083" y="1200800"/>
                  </a:cubicBezTo>
                  <a:lnTo>
                    <a:pt x="124460" y="1200800"/>
                  </a:lnTo>
                  <a:cubicBezTo>
                    <a:pt x="88900" y="1200800"/>
                    <a:pt x="59690" y="1171590"/>
                    <a:pt x="59690" y="1136030"/>
                  </a:cubicBezTo>
                  <a:lnTo>
                    <a:pt x="59690" y="124460"/>
                  </a:lnTo>
                  <a:cubicBezTo>
                    <a:pt x="59690" y="88900"/>
                    <a:pt x="88900" y="59690"/>
                    <a:pt x="124460" y="59690"/>
                  </a:cubicBezTo>
                  <a:lnTo>
                    <a:pt x="3004083" y="59690"/>
                  </a:lnTo>
                  <a:moveTo>
                    <a:pt x="3004083" y="0"/>
                  </a:moveTo>
                  <a:lnTo>
                    <a:pt x="124460" y="0"/>
                  </a:lnTo>
                  <a:cubicBezTo>
                    <a:pt x="55880" y="0"/>
                    <a:pt x="0" y="55880"/>
                    <a:pt x="0" y="124460"/>
                  </a:cubicBezTo>
                  <a:lnTo>
                    <a:pt x="0" y="1136030"/>
                  </a:lnTo>
                  <a:cubicBezTo>
                    <a:pt x="0" y="1204610"/>
                    <a:pt x="55880" y="1260490"/>
                    <a:pt x="124460" y="1260490"/>
                  </a:cubicBezTo>
                  <a:lnTo>
                    <a:pt x="3004084" y="1260490"/>
                  </a:lnTo>
                  <a:cubicBezTo>
                    <a:pt x="3072664" y="1260490"/>
                    <a:pt x="3128544" y="1204610"/>
                    <a:pt x="3128544" y="1136030"/>
                  </a:cubicBezTo>
                  <a:lnTo>
                    <a:pt x="3128544" y="124460"/>
                  </a:lnTo>
                  <a:cubicBezTo>
                    <a:pt x="3128544" y="55880"/>
                    <a:pt x="3072664" y="0"/>
                    <a:pt x="3004083" y="0"/>
                  </a:cubicBezTo>
                  <a:close/>
                </a:path>
              </a:pathLst>
            </a:custGeom>
            <a:solidFill>
              <a:srgbClr val="42270E"/>
            </a:solidFill>
          </p:spPr>
        </p:sp>
      </p:grpSp>
      <p:grpSp>
        <p:nvGrpSpPr>
          <p:cNvPr id="19" name="Group 19"/>
          <p:cNvGrpSpPr/>
          <p:nvPr/>
        </p:nvGrpSpPr>
        <p:grpSpPr>
          <a:xfrm>
            <a:off x="1733550" y="5926264"/>
            <a:ext cx="6810375" cy="2743900"/>
            <a:chOff x="0" y="0"/>
            <a:chExt cx="3128544" cy="1260490"/>
          </a:xfrm>
        </p:grpSpPr>
        <p:sp>
          <p:nvSpPr>
            <p:cNvPr id="20" name="Freeform 20"/>
            <p:cNvSpPr/>
            <p:nvPr/>
          </p:nvSpPr>
          <p:spPr>
            <a:xfrm>
              <a:off x="0" y="0"/>
              <a:ext cx="3128544" cy="1260490"/>
            </a:xfrm>
            <a:custGeom>
              <a:avLst/>
              <a:gdLst/>
              <a:ahLst/>
              <a:cxnLst/>
              <a:rect l="l" t="t" r="r" b="b"/>
              <a:pathLst>
                <a:path w="3128544" h="1260490">
                  <a:moveTo>
                    <a:pt x="3004083" y="59690"/>
                  </a:moveTo>
                  <a:cubicBezTo>
                    <a:pt x="3039644" y="59690"/>
                    <a:pt x="3068853" y="88900"/>
                    <a:pt x="3068853" y="124460"/>
                  </a:cubicBezTo>
                  <a:lnTo>
                    <a:pt x="3068853" y="1136030"/>
                  </a:lnTo>
                  <a:cubicBezTo>
                    <a:pt x="3068853" y="1171590"/>
                    <a:pt x="3039644" y="1200800"/>
                    <a:pt x="3004083" y="1200800"/>
                  </a:cubicBezTo>
                  <a:lnTo>
                    <a:pt x="124460" y="1200800"/>
                  </a:lnTo>
                  <a:cubicBezTo>
                    <a:pt x="88900" y="1200800"/>
                    <a:pt x="59690" y="1171590"/>
                    <a:pt x="59690" y="1136030"/>
                  </a:cubicBezTo>
                  <a:lnTo>
                    <a:pt x="59690" y="124460"/>
                  </a:lnTo>
                  <a:cubicBezTo>
                    <a:pt x="59690" y="88900"/>
                    <a:pt x="88900" y="59690"/>
                    <a:pt x="124460" y="59690"/>
                  </a:cubicBezTo>
                  <a:lnTo>
                    <a:pt x="3004083" y="59690"/>
                  </a:lnTo>
                  <a:moveTo>
                    <a:pt x="3004083" y="0"/>
                  </a:moveTo>
                  <a:lnTo>
                    <a:pt x="124460" y="0"/>
                  </a:lnTo>
                  <a:cubicBezTo>
                    <a:pt x="55880" y="0"/>
                    <a:pt x="0" y="55880"/>
                    <a:pt x="0" y="124460"/>
                  </a:cubicBezTo>
                  <a:lnTo>
                    <a:pt x="0" y="1136030"/>
                  </a:lnTo>
                  <a:cubicBezTo>
                    <a:pt x="0" y="1204610"/>
                    <a:pt x="55880" y="1260490"/>
                    <a:pt x="124460" y="1260490"/>
                  </a:cubicBezTo>
                  <a:lnTo>
                    <a:pt x="3004084" y="1260490"/>
                  </a:lnTo>
                  <a:cubicBezTo>
                    <a:pt x="3072664" y="1260490"/>
                    <a:pt x="3128544" y="1204610"/>
                    <a:pt x="3128544" y="1136030"/>
                  </a:cubicBezTo>
                  <a:lnTo>
                    <a:pt x="3128544" y="124460"/>
                  </a:lnTo>
                  <a:cubicBezTo>
                    <a:pt x="3128544" y="55880"/>
                    <a:pt x="3072664" y="0"/>
                    <a:pt x="3004083" y="0"/>
                  </a:cubicBezTo>
                  <a:close/>
                </a:path>
              </a:pathLst>
            </a:custGeom>
            <a:solidFill>
              <a:srgbClr val="42270E"/>
            </a:solidFill>
          </p:spPr>
        </p:sp>
      </p:grpSp>
      <p:grpSp>
        <p:nvGrpSpPr>
          <p:cNvPr id="21" name="Group 21"/>
          <p:cNvGrpSpPr/>
          <p:nvPr/>
        </p:nvGrpSpPr>
        <p:grpSpPr>
          <a:xfrm>
            <a:off x="9744075" y="2635567"/>
            <a:ext cx="6810375" cy="2743900"/>
            <a:chOff x="0" y="0"/>
            <a:chExt cx="3128544" cy="1260490"/>
          </a:xfrm>
        </p:grpSpPr>
        <p:sp>
          <p:nvSpPr>
            <p:cNvPr id="22" name="Freeform 22"/>
            <p:cNvSpPr/>
            <p:nvPr/>
          </p:nvSpPr>
          <p:spPr>
            <a:xfrm>
              <a:off x="0" y="0"/>
              <a:ext cx="3128544" cy="1260490"/>
            </a:xfrm>
            <a:custGeom>
              <a:avLst/>
              <a:gdLst/>
              <a:ahLst/>
              <a:cxnLst/>
              <a:rect l="l" t="t" r="r" b="b"/>
              <a:pathLst>
                <a:path w="3128544" h="1260490">
                  <a:moveTo>
                    <a:pt x="3004083" y="59690"/>
                  </a:moveTo>
                  <a:cubicBezTo>
                    <a:pt x="3039644" y="59690"/>
                    <a:pt x="3068853" y="88900"/>
                    <a:pt x="3068853" y="124460"/>
                  </a:cubicBezTo>
                  <a:lnTo>
                    <a:pt x="3068853" y="1136030"/>
                  </a:lnTo>
                  <a:cubicBezTo>
                    <a:pt x="3068853" y="1171590"/>
                    <a:pt x="3039644" y="1200800"/>
                    <a:pt x="3004083" y="1200800"/>
                  </a:cubicBezTo>
                  <a:lnTo>
                    <a:pt x="124460" y="1200800"/>
                  </a:lnTo>
                  <a:cubicBezTo>
                    <a:pt x="88900" y="1200800"/>
                    <a:pt x="59690" y="1171590"/>
                    <a:pt x="59690" y="1136030"/>
                  </a:cubicBezTo>
                  <a:lnTo>
                    <a:pt x="59690" y="124460"/>
                  </a:lnTo>
                  <a:cubicBezTo>
                    <a:pt x="59690" y="88900"/>
                    <a:pt x="88900" y="59690"/>
                    <a:pt x="124460" y="59690"/>
                  </a:cubicBezTo>
                  <a:lnTo>
                    <a:pt x="3004083" y="59690"/>
                  </a:lnTo>
                  <a:moveTo>
                    <a:pt x="3004083" y="0"/>
                  </a:moveTo>
                  <a:lnTo>
                    <a:pt x="124460" y="0"/>
                  </a:lnTo>
                  <a:cubicBezTo>
                    <a:pt x="55880" y="0"/>
                    <a:pt x="0" y="55880"/>
                    <a:pt x="0" y="124460"/>
                  </a:cubicBezTo>
                  <a:lnTo>
                    <a:pt x="0" y="1136030"/>
                  </a:lnTo>
                  <a:cubicBezTo>
                    <a:pt x="0" y="1204610"/>
                    <a:pt x="55880" y="1260490"/>
                    <a:pt x="124460" y="1260490"/>
                  </a:cubicBezTo>
                  <a:lnTo>
                    <a:pt x="3004084" y="1260490"/>
                  </a:lnTo>
                  <a:cubicBezTo>
                    <a:pt x="3072664" y="1260490"/>
                    <a:pt x="3128544" y="1204610"/>
                    <a:pt x="3128544" y="1136030"/>
                  </a:cubicBezTo>
                  <a:lnTo>
                    <a:pt x="3128544" y="124460"/>
                  </a:lnTo>
                  <a:cubicBezTo>
                    <a:pt x="3128544" y="55880"/>
                    <a:pt x="3072664" y="0"/>
                    <a:pt x="3004083" y="0"/>
                  </a:cubicBezTo>
                  <a:close/>
                </a:path>
              </a:pathLst>
            </a:custGeom>
            <a:solidFill>
              <a:srgbClr val="42270E"/>
            </a:solidFill>
          </p:spPr>
        </p:sp>
      </p:grpSp>
      <p:grpSp>
        <p:nvGrpSpPr>
          <p:cNvPr id="23" name="Group 23"/>
          <p:cNvGrpSpPr/>
          <p:nvPr/>
        </p:nvGrpSpPr>
        <p:grpSpPr>
          <a:xfrm>
            <a:off x="9744075" y="5926264"/>
            <a:ext cx="6810375" cy="2743900"/>
            <a:chOff x="0" y="0"/>
            <a:chExt cx="3128544" cy="1260490"/>
          </a:xfrm>
        </p:grpSpPr>
        <p:sp>
          <p:nvSpPr>
            <p:cNvPr id="24" name="Freeform 24"/>
            <p:cNvSpPr/>
            <p:nvPr/>
          </p:nvSpPr>
          <p:spPr>
            <a:xfrm>
              <a:off x="0" y="0"/>
              <a:ext cx="3128544" cy="1260490"/>
            </a:xfrm>
            <a:custGeom>
              <a:avLst/>
              <a:gdLst/>
              <a:ahLst/>
              <a:cxnLst/>
              <a:rect l="l" t="t" r="r" b="b"/>
              <a:pathLst>
                <a:path w="3128544" h="1260490">
                  <a:moveTo>
                    <a:pt x="3004083" y="59690"/>
                  </a:moveTo>
                  <a:cubicBezTo>
                    <a:pt x="3039644" y="59690"/>
                    <a:pt x="3068853" y="88900"/>
                    <a:pt x="3068853" y="124460"/>
                  </a:cubicBezTo>
                  <a:lnTo>
                    <a:pt x="3068853" y="1136030"/>
                  </a:lnTo>
                  <a:cubicBezTo>
                    <a:pt x="3068853" y="1171590"/>
                    <a:pt x="3039644" y="1200800"/>
                    <a:pt x="3004083" y="1200800"/>
                  </a:cubicBezTo>
                  <a:lnTo>
                    <a:pt x="124460" y="1200800"/>
                  </a:lnTo>
                  <a:cubicBezTo>
                    <a:pt x="88900" y="1200800"/>
                    <a:pt x="59690" y="1171590"/>
                    <a:pt x="59690" y="1136030"/>
                  </a:cubicBezTo>
                  <a:lnTo>
                    <a:pt x="59690" y="124460"/>
                  </a:lnTo>
                  <a:cubicBezTo>
                    <a:pt x="59690" y="88900"/>
                    <a:pt x="88900" y="59690"/>
                    <a:pt x="124460" y="59690"/>
                  </a:cubicBezTo>
                  <a:lnTo>
                    <a:pt x="3004083" y="59690"/>
                  </a:lnTo>
                  <a:moveTo>
                    <a:pt x="3004083" y="0"/>
                  </a:moveTo>
                  <a:lnTo>
                    <a:pt x="124460" y="0"/>
                  </a:lnTo>
                  <a:cubicBezTo>
                    <a:pt x="55880" y="0"/>
                    <a:pt x="0" y="55880"/>
                    <a:pt x="0" y="124460"/>
                  </a:cubicBezTo>
                  <a:lnTo>
                    <a:pt x="0" y="1136030"/>
                  </a:lnTo>
                  <a:cubicBezTo>
                    <a:pt x="0" y="1204610"/>
                    <a:pt x="55880" y="1260490"/>
                    <a:pt x="124460" y="1260490"/>
                  </a:cubicBezTo>
                  <a:lnTo>
                    <a:pt x="3004084" y="1260490"/>
                  </a:lnTo>
                  <a:cubicBezTo>
                    <a:pt x="3072664" y="1260490"/>
                    <a:pt x="3128544" y="1204610"/>
                    <a:pt x="3128544" y="1136030"/>
                  </a:cubicBezTo>
                  <a:lnTo>
                    <a:pt x="3128544" y="124460"/>
                  </a:lnTo>
                  <a:cubicBezTo>
                    <a:pt x="3128544" y="55880"/>
                    <a:pt x="3072664" y="0"/>
                    <a:pt x="3004083" y="0"/>
                  </a:cubicBezTo>
                  <a:close/>
                </a:path>
              </a:pathLst>
            </a:custGeom>
            <a:solidFill>
              <a:srgbClr val="42270E"/>
            </a:solidFill>
          </p:spPr>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11811"/>
            <a:ext cx="2987681" cy="2423756"/>
          </a:xfrm>
          <a:prstGeom prst="rect">
            <a:avLst/>
          </a:prstGeom>
        </p:spPr>
      </p:pic>
      <p:sp>
        <p:nvSpPr>
          <p:cNvPr id="26" name="TextBox 26"/>
          <p:cNvSpPr txBox="1"/>
          <p:nvPr/>
        </p:nvSpPr>
        <p:spPr>
          <a:xfrm>
            <a:off x="3267075" y="630903"/>
            <a:ext cx="11753850" cy="1228626"/>
          </a:xfrm>
          <a:prstGeom prst="rect">
            <a:avLst/>
          </a:prstGeom>
        </p:spPr>
        <p:txBody>
          <a:bodyPr lIns="0" tIns="0" rIns="0" bIns="0" rtlCol="0" anchor="t">
            <a:spAutoFit/>
          </a:bodyPr>
          <a:lstStyle/>
          <a:p>
            <a:pPr algn="ctr">
              <a:lnSpc>
                <a:spcPts val="9349"/>
              </a:lnSpc>
            </a:pPr>
            <a:r>
              <a:rPr lang="en-US" sz="8499" spc="-84">
                <a:solidFill>
                  <a:srgbClr val="42270E"/>
                </a:solidFill>
                <a:latin typeface="Alice Bold"/>
              </a:rPr>
              <a:t>Profil Perusahaan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980744">
            <a:off x="10538974" y="-2149921"/>
            <a:ext cx="6357243" cy="63572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08124">
            <a:off x="14785694" y="-1203005"/>
            <a:ext cx="4463409" cy="4463409"/>
          </a:xfrm>
          <a:prstGeom prst="rect">
            <a:avLst/>
          </a:prstGeom>
        </p:spPr>
      </p:pic>
      <p:sp>
        <p:nvSpPr>
          <p:cNvPr id="4" name="TextBox 4"/>
          <p:cNvSpPr txBox="1"/>
          <p:nvPr/>
        </p:nvSpPr>
        <p:spPr>
          <a:xfrm>
            <a:off x="1028700" y="3223574"/>
            <a:ext cx="16230600" cy="6598464"/>
          </a:xfrm>
          <a:prstGeom prst="rect">
            <a:avLst/>
          </a:prstGeom>
        </p:spPr>
        <p:txBody>
          <a:bodyPr lIns="0" tIns="0" rIns="0" bIns="0" rtlCol="0" anchor="t">
            <a:spAutoFit/>
          </a:bodyPr>
          <a:lstStyle/>
          <a:p>
            <a:pPr algn="just">
              <a:lnSpc>
                <a:spcPts val="5809"/>
              </a:lnSpc>
            </a:pPr>
            <a:r>
              <a:rPr lang="en-US" sz="3499" dirty="0">
                <a:solidFill>
                  <a:srgbClr val="42270E"/>
                </a:solidFill>
                <a:latin typeface="Alice"/>
              </a:rPr>
              <a:t>      Usaha </a:t>
            </a:r>
            <a:r>
              <a:rPr lang="en-US" sz="3499" dirty="0" err="1">
                <a:solidFill>
                  <a:srgbClr val="42270E"/>
                </a:solidFill>
                <a:latin typeface="Alice"/>
              </a:rPr>
              <a:t>ini</a:t>
            </a:r>
            <a:r>
              <a:rPr lang="en-US" sz="3499" dirty="0">
                <a:solidFill>
                  <a:srgbClr val="42270E"/>
                </a:solidFill>
                <a:latin typeface="Alice"/>
              </a:rPr>
              <a:t> </a:t>
            </a:r>
            <a:r>
              <a:rPr lang="en-US" sz="3499" dirty="0" err="1">
                <a:solidFill>
                  <a:srgbClr val="42270E"/>
                </a:solidFill>
                <a:latin typeface="Alice"/>
              </a:rPr>
              <a:t>adalah</a:t>
            </a:r>
            <a:r>
              <a:rPr lang="en-US" sz="3499" dirty="0">
                <a:solidFill>
                  <a:srgbClr val="42270E"/>
                </a:solidFill>
                <a:latin typeface="Alice"/>
              </a:rPr>
              <a:t> </a:t>
            </a:r>
            <a:r>
              <a:rPr lang="en-US" sz="3499" dirty="0" err="1">
                <a:solidFill>
                  <a:srgbClr val="42270E"/>
                </a:solidFill>
                <a:latin typeface="Alice"/>
              </a:rPr>
              <a:t>toko</a:t>
            </a:r>
            <a:r>
              <a:rPr lang="en-US" sz="3499" dirty="0">
                <a:solidFill>
                  <a:srgbClr val="42270E"/>
                </a:solidFill>
                <a:latin typeface="Alice"/>
              </a:rPr>
              <a:t> yang </a:t>
            </a:r>
            <a:r>
              <a:rPr lang="en-US" sz="3499" dirty="0" err="1">
                <a:solidFill>
                  <a:srgbClr val="42270E"/>
                </a:solidFill>
                <a:latin typeface="Alice"/>
              </a:rPr>
              <a:t>menjual</a:t>
            </a:r>
            <a:r>
              <a:rPr lang="en-US" sz="3499" dirty="0">
                <a:solidFill>
                  <a:srgbClr val="42270E"/>
                </a:solidFill>
                <a:latin typeface="Alice"/>
              </a:rPr>
              <a:t> </a:t>
            </a:r>
            <a:r>
              <a:rPr lang="en-US" sz="3499" dirty="0" err="1">
                <a:solidFill>
                  <a:srgbClr val="42270E"/>
                </a:solidFill>
                <a:latin typeface="Alice"/>
              </a:rPr>
              <a:t>berbagai</a:t>
            </a:r>
            <a:r>
              <a:rPr lang="en-US" sz="3499" dirty="0">
                <a:solidFill>
                  <a:srgbClr val="42270E"/>
                </a:solidFill>
                <a:latin typeface="Alice"/>
              </a:rPr>
              <a:t> </a:t>
            </a:r>
            <a:r>
              <a:rPr lang="en-US" sz="3499" dirty="0" err="1">
                <a:solidFill>
                  <a:srgbClr val="42270E"/>
                </a:solidFill>
                <a:latin typeface="Alice"/>
              </a:rPr>
              <a:t>jenis</a:t>
            </a:r>
            <a:r>
              <a:rPr lang="en-US" sz="3499" dirty="0">
                <a:solidFill>
                  <a:srgbClr val="42270E"/>
                </a:solidFill>
                <a:latin typeface="Alice"/>
              </a:rPr>
              <a:t> roti dan </a:t>
            </a:r>
            <a:r>
              <a:rPr lang="en-US" sz="3499" dirty="0" err="1">
                <a:solidFill>
                  <a:srgbClr val="42270E"/>
                </a:solidFill>
                <a:latin typeface="Alice"/>
              </a:rPr>
              <a:t>makanan</a:t>
            </a:r>
            <a:r>
              <a:rPr lang="en-US" sz="3499" dirty="0">
                <a:solidFill>
                  <a:srgbClr val="42270E"/>
                </a:solidFill>
                <a:latin typeface="Alice"/>
              </a:rPr>
              <a:t> </a:t>
            </a:r>
            <a:r>
              <a:rPr lang="en-US" sz="3499" dirty="0" err="1">
                <a:solidFill>
                  <a:srgbClr val="42270E"/>
                </a:solidFill>
                <a:latin typeface="Alice"/>
              </a:rPr>
              <a:t>ringan</a:t>
            </a:r>
            <a:r>
              <a:rPr lang="en-US" sz="3499" dirty="0">
                <a:solidFill>
                  <a:srgbClr val="42270E"/>
                </a:solidFill>
                <a:latin typeface="Alice"/>
              </a:rPr>
              <a:t>. </a:t>
            </a:r>
            <a:r>
              <a:rPr lang="en-US" sz="3499" dirty="0" err="1">
                <a:solidFill>
                  <a:srgbClr val="42270E"/>
                </a:solidFill>
                <a:latin typeface="Alice"/>
              </a:rPr>
              <a:t>Toko</a:t>
            </a:r>
            <a:r>
              <a:rPr lang="en-US" sz="3499" dirty="0">
                <a:solidFill>
                  <a:srgbClr val="42270E"/>
                </a:solidFill>
                <a:latin typeface="Alice"/>
              </a:rPr>
              <a:t> </a:t>
            </a:r>
            <a:r>
              <a:rPr lang="en-US" sz="3499" dirty="0" err="1">
                <a:solidFill>
                  <a:srgbClr val="42270E"/>
                </a:solidFill>
                <a:latin typeface="Alice"/>
              </a:rPr>
              <a:t>ini</a:t>
            </a:r>
            <a:r>
              <a:rPr lang="en-US" sz="3499" dirty="0">
                <a:solidFill>
                  <a:srgbClr val="42270E"/>
                </a:solidFill>
                <a:latin typeface="Alice"/>
              </a:rPr>
              <a:t> </a:t>
            </a:r>
            <a:r>
              <a:rPr lang="en-US" sz="3499" dirty="0" err="1">
                <a:solidFill>
                  <a:srgbClr val="42270E"/>
                </a:solidFill>
                <a:latin typeface="Alice"/>
              </a:rPr>
              <a:t>sudah</a:t>
            </a:r>
            <a:r>
              <a:rPr lang="en-US" sz="3499" dirty="0">
                <a:solidFill>
                  <a:srgbClr val="42270E"/>
                </a:solidFill>
                <a:latin typeface="Alice"/>
              </a:rPr>
              <a:t> </a:t>
            </a:r>
            <a:r>
              <a:rPr lang="en-US" sz="3499" dirty="0" err="1">
                <a:solidFill>
                  <a:srgbClr val="42270E"/>
                </a:solidFill>
                <a:latin typeface="Alice"/>
              </a:rPr>
              <a:t>ada</a:t>
            </a:r>
            <a:r>
              <a:rPr lang="en-US" sz="3499" dirty="0">
                <a:solidFill>
                  <a:srgbClr val="42270E"/>
                </a:solidFill>
                <a:latin typeface="Alice"/>
              </a:rPr>
              <a:t> </a:t>
            </a:r>
            <a:r>
              <a:rPr lang="en-US" sz="3499" dirty="0" err="1">
                <a:solidFill>
                  <a:srgbClr val="42270E"/>
                </a:solidFill>
                <a:latin typeface="Alice"/>
              </a:rPr>
              <a:t>sejak</a:t>
            </a:r>
            <a:r>
              <a:rPr lang="en-US" sz="3499" dirty="0">
                <a:solidFill>
                  <a:srgbClr val="42270E"/>
                </a:solidFill>
                <a:latin typeface="Alice"/>
              </a:rPr>
              <a:t> </a:t>
            </a:r>
            <a:r>
              <a:rPr lang="en-US" sz="3499" dirty="0" err="1">
                <a:solidFill>
                  <a:srgbClr val="42270E"/>
                </a:solidFill>
                <a:latin typeface="Alice"/>
              </a:rPr>
              <a:t>tahun</a:t>
            </a:r>
            <a:r>
              <a:rPr lang="en-US" sz="3499" dirty="0">
                <a:solidFill>
                  <a:srgbClr val="42270E"/>
                </a:solidFill>
                <a:latin typeface="Alice"/>
              </a:rPr>
              <a:t> 1979. Usaha </a:t>
            </a:r>
            <a:r>
              <a:rPr lang="en-US" sz="3499" dirty="0" err="1">
                <a:solidFill>
                  <a:srgbClr val="42270E"/>
                </a:solidFill>
                <a:latin typeface="Alice"/>
              </a:rPr>
              <a:t>ini</a:t>
            </a:r>
            <a:r>
              <a:rPr lang="en-US" sz="3499" dirty="0">
                <a:solidFill>
                  <a:srgbClr val="42270E"/>
                </a:solidFill>
                <a:latin typeface="Alice"/>
              </a:rPr>
              <a:t> </a:t>
            </a:r>
            <a:r>
              <a:rPr lang="en-US" sz="3499" dirty="0" err="1">
                <a:solidFill>
                  <a:srgbClr val="42270E"/>
                </a:solidFill>
                <a:latin typeface="Alice"/>
              </a:rPr>
              <a:t>didirikan</a:t>
            </a:r>
            <a:r>
              <a:rPr lang="en-US" sz="3499" dirty="0">
                <a:solidFill>
                  <a:srgbClr val="42270E"/>
                </a:solidFill>
                <a:latin typeface="Alice"/>
              </a:rPr>
              <a:t> </a:t>
            </a:r>
            <a:r>
              <a:rPr lang="en-US" sz="3499" dirty="0" err="1">
                <a:solidFill>
                  <a:srgbClr val="42270E"/>
                </a:solidFill>
                <a:latin typeface="Alice"/>
              </a:rPr>
              <a:t>dengan</a:t>
            </a:r>
            <a:r>
              <a:rPr lang="en-US" sz="3499" dirty="0">
                <a:solidFill>
                  <a:srgbClr val="42270E"/>
                </a:solidFill>
                <a:latin typeface="Alice"/>
              </a:rPr>
              <a:t> </a:t>
            </a:r>
            <a:r>
              <a:rPr lang="en-US" sz="3499" dirty="0" err="1">
                <a:solidFill>
                  <a:srgbClr val="42270E"/>
                </a:solidFill>
                <a:latin typeface="Alice"/>
              </a:rPr>
              <a:t>tujuan</a:t>
            </a:r>
            <a:r>
              <a:rPr lang="en-US" sz="3499" dirty="0">
                <a:solidFill>
                  <a:srgbClr val="42270E"/>
                </a:solidFill>
                <a:latin typeface="Alice"/>
              </a:rPr>
              <a:t> </a:t>
            </a:r>
            <a:r>
              <a:rPr lang="en-US" sz="3499" dirty="0" err="1">
                <a:solidFill>
                  <a:srgbClr val="42270E"/>
                </a:solidFill>
                <a:latin typeface="Alice"/>
              </a:rPr>
              <a:t>untuk</a:t>
            </a:r>
            <a:r>
              <a:rPr lang="en-US" sz="3499" dirty="0">
                <a:solidFill>
                  <a:srgbClr val="42270E"/>
                </a:solidFill>
                <a:latin typeface="Alice"/>
              </a:rPr>
              <a:t> </a:t>
            </a:r>
            <a:r>
              <a:rPr lang="en-US" sz="3499" dirty="0" err="1">
                <a:solidFill>
                  <a:srgbClr val="42270E"/>
                </a:solidFill>
                <a:latin typeface="Alice"/>
              </a:rPr>
              <a:t>dijadikan</a:t>
            </a:r>
            <a:r>
              <a:rPr lang="en-US" sz="3499" dirty="0">
                <a:solidFill>
                  <a:srgbClr val="42270E"/>
                </a:solidFill>
                <a:latin typeface="Alice"/>
              </a:rPr>
              <a:t> </a:t>
            </a:r>
            <a:r>
              <a:rPr lang="en-US" sz="3499" dirty="0" err="1">
                <a:solidFill>
                  <a:srgbClr val="42270E"/>
                </a:solidFill>
                <a:latin typeface="Alice"/>
              </a:rPr>
              <a:t>sebagai</a:t>
            </a:r>
            <a:r>
              <a:rPr lang="en-US" sz="3499" dirty="0">
                <a:solidFill>
                  <a:srgbClr val="42270E"/>
                </a:solidFill>
                <a:latin typeface="Alice"/>
              </a:rPr>
              <a:t> </a:t>
            </a:r>
            <a:r>
              <a:rPr lang="en-US" sz="3499" dirty="0" err="1">
                <a:solidFill>
                  <a:srgbClr val="42270E"/>
                </a:solidFill>
                <a:latin typeface="Alice"/>
              </a:rPr>
              <a:t>sumber</a:t>
            </a:r>
            <a:r>
              <a:rPr lang="en-US" sz="3499" dirty="0">
                <a:solidFill>
                  <a:srgbClr val="42270E"/>
                </a:solidFill>
                <a:latin typeface="Alice"/>
              </a:rPr>
              <a:t> </a:t>
            </a:r>
            <a:r>
              <a:rPr lang="en-US" sz="3499" dirty="0" err="1">
                <a:solidFill>
                  <a:srgbClr val="42270E"/>
                </a:solidFill>
                <a:latin typeface="Alice"/>
              </a:rPr>
              <a:t>penghasilan</a:t>
            </a:r>
            <a:r>
              <a:rPr lang="en-US" sz="3499" dirty="0">
                <a:solidFill>
                  <a:srgbClr val="42270E"/>
                </a:solidFill>
                <a:latin typeface="Alice"/>
              </a:rPr>
              <a:t> </a:t>
            </a:r>
            <a:r>
              <a:rPr lang="en-US" sz="3499" dirty="0" err="1">
                <a:solidFill>
                  <a:srgbClr val="42270E"/>
                </a:solidFill>
                <a:latin typeface="Alice"/>
              </a:rPr>
              <a:t>keluarga</a:t>
            </a:r>
            <a:r>
              <a:rPr lang="en-US" sz="3499" dirty="0">
                <a:solidFill>
                  <a:srgbClr val="42270E"/>
                </a:solidFill>
                <a:latin typeface="Alice"/>
              </a:rPr>
              <a:t>. Usaha </a:t>
            </a:r>
            <a:r>
              <a:rPr lang="en-US" sz="3499" dirty="0" err="1">
                <a:solidFill>
                  <a:srgbClr val="42270E"/>
                </a:solidFill>
                <a:latin typeface="Alice"/>
              </a:rPr>
              <a:t>toko</a:t>
            </a:r>
            <a:r>
              <a:rPr lang="en-US" sz="3499" dirty="0">
                <a:solidFill>
                  <a:srgbClr val="42270E"/>
                </a:solidFill>
                <a:latin typeface="Alice"/>
              </a:rPr>
              <a:t> roti </a:t>
            </a:r>
            <a:r>
              <a:rPr lang="en-US" sz="3499" dirty="0" err="1">
                <a:solidFill>
                  <a:srgbClr val="42270E"/>
                </a:solidFill>
                <a:latin typeface="Alice"/>
              </a:rPr>
              <a:t>ini</a:t>
            </a:r>
            <a:r>
              <a:rPr lang="en-US" sz="3499" dirty="0">
                <a:solidFill>
                  <a:srgbClr val="42270E"/>
                </a:solidFill>
                <a:latin typeface="Alice"/>
              </a:rPr>
              <a:t> </a:t>
            </a:r>
            <a:r>
              <a:rPr lang="en-US" sz="3499" dirty="0" err="1">
                <a:solidFill>
                  <a:srgbClr val="42270E"/>
                </a:solidFill>
                <a:latin typeface="Alice"/>
              </a:rPr>
              <a:t>bermula</a:t>
            </a:r>
            <a:r>
              <a:rPr lang="en-US" sz="3499" dirty="0">
                <a:solidFill>
                  <a:srgbClr val="42270E"/>
                </a:solidFill>
                <a:latin typeface="Alice"/>
              </a:rPr>
              <a:t> </a:t>
            </a:r>
            <a:r>
              <a:rPr lang="en-US" sz="3499" dirty="0" err="1">
                <a:solidFill>
                  <a:srgbClr val="42270E"/>
                </a:solidFill>
                <a:latin typeface="Alice"/>
              </a:rPr>
              <a:t>dari</a:t>
            </a:r>
            <a:r>
              <a:rPr lang="en-US" sz="3499" dirty="0">
                <a:solidFill>
                  <a:srgbClr val="42270E"/>
                </a:solidFill>
                <a:latin typeface="Alice"/>
              </a:rPr>
              <a:t> roti yang </a:t>
            </a:r>
            <a:r>
              <a:rPr lang="en-US" sz="3499" dirty="0" err="1">
                <a:solidFill>
                  <a:srgbClr val="42270E"/>
                </a:solidFill>
                <a:latin typeface="Alice"/>
              </a:rPr>
              <a:t>tadinya</a:t>
            </a:r>
            <a:r>
              <a:rPr lang="en-US" sz="3499" dirty="0">
                <a:solidFill>
                  <a:srgbClr val="42270E"/>
                </a:solidFill>
                <a:latin typeface="Alice"/>
              </a:rPr>
              <a:t> </a:t>
            </a:r>
            <a:r>
              <a:rPr lang="en-US" sz="3499" dirty="0" err="1">
                <a:solidFill>
                  <a:srgbClr val="42270E"/>
                </a:solidFill>
                <a:latin typeface="Alice"/>
              </a:rPr>
              <a:t>hanya</a:t>
            </a:r>
            <a:r>
              <a:rPr lang="en-US" sz="3499" dirty="0">
                <a:solidFill>
                  <a:srgbClr val="42270E"/>
                </a:solidFill>
                <a:latin typeface="Alice"/>
              </a:rPr>
              <a:t> </a:t>
            </a:r>
            <a:r>
              <a:rPr lang="en-US" sz="3499" dirty="0" err="1">
                <a:solidFill>
                  <a:srgbClr val="42270E"/>
                </a:solidFill>
                <a:latin typeface="Alice"/>
              </a:rPr>
              <a:t>dijual</a:t>
            </a:r>
            <a:r>
              <a:rPr lang="en-US" sz="3499" dirty="0">
                <a:solidFill>
                  <a:srgbClr val="42270E"/>
                </a:solidFill>
                <a:latin typeface="Alice"/>
              </a:rPr>
              <a:t> </a:t>
            </a:r>
            <a:r>
              <a:rPr lang="en-US" sz="3499" dirty="0" err="1">
                <a:solidFill>
                  <a:srgbClr val="42270E"/>
                </a:solidFill>
                <a:latin typeface="Alice"/>
              </a:rPr>
              <a:t>melalui</a:t>
            </a:r>
            <a:r>
              <a:rPr lang="en-US" sz="3499" dirty="0">
                <a:solidFill>
                  <a:srgbClr val="42270E"/>
                </a:solidFill>
                <a:latin typeface="Alice"/>
              </a:rPr>
              <a:t> </a:t>
            </a:r>
            <a:r>
              <a:rPr lang="en-US" sz="3499" dirty="0" err="1">
                <a:solidFill>
                  <a:srgbClr val="42270E"/>
                </a:solidFill>
                <a:latin typeface="Alice"/>
              </a:rPr>
              <a:t>gerobak</a:t>
            </a:r>
            <a:r>
              <a:rPr lang="en-US" sz="3499" dirty="0">
                <a:solidFill>
                  <a:srgbClr val="42270E"/>
                </a:solidFill>
                <a:latin typeface="Alice"/>
              </a:rPr>
              <a:t> </a:t>
            </a:r>
            <a:r>
              <a:rPr lang="en-US" sz="3499" dirty="0" err="1">
                <a:solidFill>
                  <a:srgbClr val="42270E"/>
                </a:solidFill>
                <a:latin typeface="Alice"/>
              </a:rPr>
              <a:t>lalu</a:t>
            </a:r>
            <a:r>
              <a:rPr lang="en-US" sz="3499" dirty="0">
                <a:solidFill>
                  <a:srgbClr val="42270E"/>
                </a:solidFill>
                <a:latin typeface="Alice"/>
              </a:rPr>
              <a:t> </a:t>
            </a:r>
            <a:r>
              <a:rPr lang="en-US" sz="3499" dirty="0" err="1">
                <a:solidFill>
                  <a:srgbClr val="42270E"/>
                </a:solidFill>
                <a:latin typeface="Alice"/>
              </a:rPr>
              <a:t>setelah</a:t>
            </a:r>
            <a:r>
              <a:rPr lang="en-US" sz="3499" dirty="0">
                <a:solidFill>
                  <a:srgbClr val="42270E"/>
                </a:solidFill>
                <a:latin typeface="Alice"/>
              </a:rPr>
              <a:t> </a:t>
            </a:r>
            <a:r>
              <a:rPr lang="en-US" sz="3499" dirty="0" err="1">
                <a:solidFill>
                  <a:srgbClr val="42270E"/>
                </a:solidFill>
                <a:latin typeface="Alice"/>
              </a:rPr>
              <a:t>semakin</a:t>
            </a:r>
            <a:r>
              <a:rPr lang="en-US" sz="3499" dirty="0">
                <a:solidFill>
                  <a:srgbClr val="42270E"/>
                </a:solidFill>
                <a:latin typeface="Alice"/>
              </a:rPr>
              <a:t> </a:t>
            </a:r>
            <a:r>
              <a:rPr lang="en-US" sz="3499" dirty="0" err="1">
                <a:solidFill>
                  <a:srgbClr val="42270E"/>
                </a:solidFill>
                <a:latin typeface="Alice"/>
              </a:rPr>
              <a:t>berkembang</a:t>
            </a:r>
            <a:r>
              <a:rPr lang="en-US" sz="3499" dirty="0">
                <a:solidFill>
                  <a:srgbClr val="42270E"/>
                </a:solidFill>
                <a:latin typeface="Alice"/>
              </a:rPr>
              <a:t> </a:t>
            </a:r>
            <a:r>
              <a:rPr lang="en-US" sz="3499" dirty="0" err="1">
                <a:solidFill>
                  <a:srgbClr val="42270E"/>
                </a:solidFill>
                <a:latin typeface="Alice"/>
              </a:rPr>
              <a:t>dibangunlah</a:t>
            </a:r>
            <a:r>
              <a:rPr lang="en-US" sz="3499" dirty="0">
                <a:solidFill>
                  <a:srgbClr val="42270E"/>
                </a:solidFill>
                <a:latin typeface="Alice"/>
              </a:rPr>
              <a:t> </a:t>
            </a:r>
            <a:r>
              <a:rPr lang="en-US" sz="3499" dirty="0" err="1">
                <a:solidFill>
                  <a:srgbClr val="42270E"/>
                </a:solidFill>
                <a:latin typeface="Alice"/>
              </a:rPr>
              <a:t>toko</a:t>
            </a:r>
            <a:r>
              <a:rPr lang="en-US" sz="3499" dirty="0">
                <a:solidFill>
                  <a:srgbClr val="42270E"/>
                </a:solidFill>
                <a:latin typeface="Alice"/>
              </a:rPr>
              <a:t>. </a:t>
            </a:r>
          </a:p>
          <a:p>
            <a:pPr algn="just">
              <a:lnSpc>
                <a:spcPts val="5809"/>
              </a:lnSpc>
            </a:pPr>
            <a:r>
              <a:rPr lang="en-US" sz="3499" dirty="0">
                <a:solidFill>
                  <a:srgbClr val="42270E"/>
                </a:solidFill>
                <a:latin typeface="Alice"/>
              </a:rPr>
              <a:t>    </a:t>
            </a:r>
            <a:r>
              <a:rPr lang="en-US" sz="3499" dirty="0" err="1">
                <a:solidFill>
                  <a:srgbClr val="42270E"/>
                </a:solidFill>
                <a:latin typeface="Alice"/>
              </a:rPr>
              <a:t>Pendiri</a:t>
            </a:r>
            <a:r>
              <a:rPr lang="en-US" sz="3499" dirty="0">
                <a:solidFill>
                  <a:srgbClr val="42270E"/>
                </a:solidFill>
                <a:latin typeface="Alice"/>
              </a:rPr>
              <a:t> </a:t>
            </a:r>
            <a:r>
              <a:rPr lang="en-US" sz="3499" dirty="0" err="1">
                <a:solidFill>
                  <a:srgbClr val="42270E"/>
                </a:solidFill>
                <a:latin typeface="Alice"/>
              </a:rPr>
              <a:t>dari</a:t>
            </a:r>
            <a:r>
              <a:rPr lang="en-US" sz="3499" dirty="0">
                <a:solidFill>
                  <a:srgbClr val="42270E"/>
                </a:solidFill>
                <a:latin typeface="Alice"/>
              </a:rPr>
              <a:t> </a:t>
            </a:r>
            <a:r>
              <a:rPr lang="en-US" sz="3499" dirty="0" err="1">
                <a:solidFill>
                  <a:srgbClr val="42270E"/>
                </a:solidFill>
                <a:latin typeface="Alice"/>
              </a:rPr>
              <a:t>usaha</a:t>
            </a:r>
            <a:r>
              <a:rPr lang="en-US" sz="3499" dirty="0">
                <a:solidFill>
                  <a:srgbClr val="42270E"/>
                </a:solidFill>
                <a:latin typeface="Alice"/>
              </a:rPr>
              <a:t> </a:t>
            </a:r>
            <a:r>
              <a:rPr lang="en-US" sz="3499" dirty="0" err="1">
                <a:solidFill>
                  <a:srgbClr val="42270E"/>
                </a:solidFill>
                <a:latin typeface="Alice"/>
              </a:rPr>
              <a:t>ini</a:t>
            </a:r>
            <a:r>
              <a:rPr lang="en-US" sz="3499" dirty="0">
                <a:solidFill>
                  <a:srgbClr val="42270E"/>
                </a:solidFill>
                <a:latin typeface="Alice"/>
              </a:rPr>
              <a:t> </a:t>
            </a:r>
            <a:r>
              <a:rPr lang="en-US" sz="3499" dirty="0" err="1">
                <a:solidFill>
                  <a:srgbClr val="42270E"/>
                </a:solidFill>
                <a:latin typeface="Alice"/>
              </a:rPr>
              <a:t>adalah</a:t>
            </a:r>
            <a:r>
              <a:rPr lang="en-US" sz="3499" dirty="0">
                <a:solidFill>
                  <a:srgbClr val="42270E"/>
                </a:solidFill>
                <a:latin typeface="Alice"/>
              </a:rPr>
              <a:t> salah </a:t>
            </a:r>
            <a:r>
              <a:rPr lang="en-US" sz="3499" dirty="0" err="1">
                <a:solidFill>
                  <a:srgbClr val="42270E"/>
                </a:solidFill>
                <a:latin typeface="Alice"/>
              </a:rPr>
              <a:t>satu</a:t>
            </a:r>
            <a:r>
              <a:rPr lang="en-US" sz="3499" dirty="0">
                <a:solidFill>
                  <a:srgbClr val="42270E"/>
                </a:solidFill>
                <a:latin typeface="Alice"/>
              </a:rPr>
              <a:t> </a:t>
            </a:r>
            <a:r>
              <a:rPr lang="en-US" sz="3499" dirty="0" err="1">
                <a:solidFill>
                  <a:srgbClr val="42270E"/>
                </a:solidFill>
                <a:latin typeface="Alice"/>
              </a:rPr>
              <a:t>anggota</a:t>
            </a:r>
            <a:r>
              <a:rPr lang="en-US" sz="3499" dirty="0">
                <a:solidFill>
                  <a:srgbClr val="42270E"/>
                </a:solidFill>
                <a:latin typeface="Alice"/>
              </a:rPr>
              <a:t> </a:t>
            </a:r>
            <a:r>
              <a:rPr lang="en-US" sz="3499" dirty="0" err="1">
                <a:solidFill>
                  <a:srgbClr val="42270E"/>
                </a:solidFill>
                <a:latin typeface="Alice"/>
              </a:rPr>
              <a:t>keluarga</a:t>
            </a:r>
            <a:r>
              <a:rPr lang="en-US" sz="3499" dirty="0">
                <a:solidFill>
                  <a:srgbClr val="42270E"/>
                </a:solidFill>
                <a:latin typeface="Alice"/>
              </a:rPr>
              <a:t> yang </a:t>
            </a:r>
            <a:r>
              <a:rPr lang="en-US" sz="3499" dirty="0" err="1">
                <a:solidFill>
                  <a:srgbClr val="42270E"/>
                </a:solidFill>
                <a:latin typeface="Alice"/>
              </a:rPr>
              <a:t>ahli</a:t>
            </a:r>
            <a:r>
              <a:rPr lang="en-US" sz="3499" dirty="0">
                <a:solidFill>
                  <a:srgbClr val="42270E"/>
                </a:solidFill>
                <a:latin typeface="Alice"/>
              </a:rPr>
              <a:t> </a:t>
            </a:r>
            <a:r>
              <a:rPr lang="en-US" sz="3499" dirty="0" err="1">
                <a:solidFill>
                  <a:srgbClr val="42270E"/>
                </a:solidFill>
                <a:latin typeface="Alice"/>
              </a:rPr>
              <a:t>dalam</a:t>
            </a:r>
            <a:r>
              <a:rPr lang="en-US" sz="3499" dirty="0">
                <a:solidFill>
                  <a:srgbClr val="42270E"/>
                </a:solidFill>
                <a:latin typeface="Alice"/>
              </a:rPr>
              <a:t> </a:t>
            </a:r>
            <a:r>
              <a:rPr lang="en-US" sz="3499" dirty="0" err="1">
                <a:solidFill>
                  <a:srgbClr val="42270E"/>
                </a:solidFill>
                <a:latin typeface="Alice"/>
              </a:rPr>
              <a:t>membuat</a:t>
            </a:r>
            <a:r>
              <a:rPr lang="en-US" sz="3499" dirty="0">
                <a:solidFill>
                  <a:srgbClr val="42270E"/>
                </a:solidFill>
                <a:latin typeface="Alice"/>
              </a:rPr>
              <a:t> roti. Nama </a:t>
            </a:r>
            <a:r>
              <a:rPr lang="en-US" sz="3499" dirty="0" err="1">
                <a:solidFill>
                  <a:srgbClr val="42270E"/>
                </a:solidFill>
                <a:latin typeface="Alice"/>
              </a:rPr>
              <a:t>dari</a:t>
            </a:r>
            <a:r>
              <a:rPr lang="en-US" sz="3499" dirty="0">
                <a:solidFill>
                  <a:srgbClr val="42270E"/>
                </a:solidFill>
                <a:latin typeface="Alice"/>
              </a:rPr>
              <a:t> </a:t>
            </a:r>
            <a:r>
              <a:rPr lang="en-US" sz="3499" dirty="0" err="1">
                <a:solidFill>
                  <a:srgbClr val="42270E"/>
                </a:solidFill>
                <a:latin typeface="Alice"/>
              </a:rPr>
              <a:t>toko</a:t>
            </a:r>
            <a:r>
              <a:rPr lang="en-US" sz="3499" dirty="0">
                <a:solidFill>
                  <a:srgbClr val="42270E"/>
                </a:solidFill>
                <a:latin typeface="Alice"/>
              </a:rPr>
              <a:t> </a:t>
            </a:r>
            <a:r>
              <a:rPr lang="en-US" sz="3499" dirty="0" err="1">
                <a:solidFill>
                  <a:srgbClr val="42270E"/>
                </a:solidFill>
                <a:latin typeface="Alice"/>
              </a:rPr>
              <a:t>dibuat</a:t>
            </a:r>
            <a:r>
              <a:rPr lang="en-US" sz="3499" dirty="0">
                <a:solidFill>
                  <a:srgbClr val="42270E"/>
                </a:solidFill>
                <a:latin typeface="Alice"/>
              </a:rPr>
              <a:t> oleh </a:t>
            </a:r>
            <a:r>
              <a:rPr lang="en-US" sz="3499" dirty="0" err="1">
                <a:solidFill>
                  <a:srgbClr val="42270E"/>
                </a:solidFill>
                <a:latin typeface="Alice"/>
              </a:rPr>
              <a:t>pemiliknya</a:t>
            </a:r>
            <a:r>
              <a:rPr lang="en-US" sz="3499" dirty="0">
                <a:solidFill>
                  <a:srgbClr val="42270E"/>
                </a:solidFill>
                <a:latin typeface="Alice"/>
              </a:rPr>
              <a:t> </a:t>
            </a:r>
            <a:r>
              <a:rPr lang="en-US" sz="3499" dirty="0" err="1">
                <a:solidFill>
                  <a:srgbClr val="42270E"/>
                </a:solidFill>
                <a:latin typeface="Alice"/>
              </a:rPr>
              <a:t>sendiri</a:t>
            </a:r>
            <a:r>
              <a:rPr lang="en-US" sz="3499" dirty="0">
                <a:solidFill>
                  <a:srgbClr val="42270E"/>
                </a:solidFill>
                <a:latin typeface="Alice"/>
              </a:rPr>
              <a:t> yang </a:t>
            </a:r>
            <a:r>
              <a:rPr lang="en-US" sz="3499" dirty="0" err="1">
                <a:solidFill>
                  <a:srgbClr val="42270E"/>
                </a:solidFill>
                <a:latin typeface="Alice"/>
              </a:rPr>
              <a:t>memiliki</a:t>
            </a:r>
            <a:r>
              <a:rPr lang="en-US" sz="3499" dirty="0">
                <a:solidFill>
                  <a:srgbClr val="42270E"/>
                </a:solidFill>
                <a:latin typeface="Alice"/>
              </a:rPr>
              <a:t> arti </a:t>
            </a:r>
            <a:r>
              <a:rPr lang="en-US" sz="3499" dirty="0" err="1">
                <a:solidFill>
                  <a:srgbClr val="42270E"/>
                </a:solidFill>
                <a:latin typeface="Alice"/>
              </a:rPr>
              <a:t>dagangan</a:t>
            </a:r>
            <a:r>
              <a:rPr lang="en-US" sz="3499" dirty="0">
                <a:solidFill>
                  <a:srgbClr val="42270E"/>
                </a:solidFill>
                <a:latin typeface="Alice"/>
              </a:rPr>
              <a:t> </a:t>
            </a:r>
            <a:r>
              <a:rPr lang="en-US" sz="3499" dirty="0" err="1">
                <a:solidFill>
                  <a:srgbClr val="42270E"/>
                </a:solidFill>
                <a:latin typeface="Alice"/>
              </a:rPr>
              <a:t>akan</a:t>
            </a:r>
            <a:r>
              <a:rPr lang="en-US" sz="3499" dirty="0">
                <a:solidFill>
                  <a:srgbClr val="42270E"/>
                </a:solidFill>
                <a:latin typeface="Alice"/>
              </a:rPr>
              <a:t> </a:t>
            </a:r>
            <a:r>
              <a:rPr lang="en-US" sz="3499" dirty="0" err="1">
                <a:solidFill>
                  <a:srgbClr val="42270E"/>
                </a:solidFill>
                <a:latin typeface="Alice"/>
              </a:rPr>
              <a:t>laku</a:t>
            </a:r>
            <a:r>
              <a:rPr lang="en-US" sz="3499" dirty="0">
                <a:solidFill>
                  <a:srgbClr val="42270E"/>
                </a:solidFill>
                <a:latin typeface="Alice"/>
              </a:rPr>
              <a:t> dan </a:t>
            </a:r>
            <a:r>
              <a:rPr lang="en-US" sz="3499" dirty="0" err="1">
                <a:solidFill>
                  <a:srgbClr val="42270E"/>
                </a:solidFill>
                <a:latin typeface="Alice"/>
              </a:rPr>
              <a:t>laris</a:t>
            </a:r>
            <a:r>
              <a:rPr lang="en-US" sz="3499" dirty="0">
                <a:solidFill>
                  <a:srgbClr val="42270E"/>
                </a:solidFill>
                <a:latin typeface="Alice"/>
              </a:rPr>
              <a:t>. Usaha </a:t>
            </a:r>
            <a:r>
              <a:rPr lang="en-US" sz="3499" dirty="0" err="1">
                <a:solidFill>
                  <a:srgbClr val="42270E"/>
                </a:solidFill>
                <a:latin typeface="Alice"/>
              </a:rPr>
              <a:t>ini</a:t>
            </a:r>
            <a:r>
              <a:rPr lang="en-US" sz="3499" dirty="0">
                <a:solidFill>
                  <a:srgbClr val="42270E"/>
                </a:solidFill>
                <a:latin typeface="Alice"/>
              </a:rPr>
              <a:t> pada </a:t>
            </a:r>
            <a:r>
              <a:rPr lang="en-US" sz="3499" dirty="0" err="1">
                <a:solidFill>
                  <a:srgbClr val="42270E"/>
                </a:solidFill>
                <a:latin typeface="Alice"/>
              </a:rPr>
              <a:t>saat</a:t>
            </a:r>
            <a:r>
              <a:rPr lang="en-US" sz="3499" dirty="0">
                <a:solidFill>
                  <a:srgbClr val="42270E"/>
                </a:solidFill>
                <a:latin typeface="Alice"/>
              </a:rPr>
              <a:t> </a:t>
            </a:r>
            <a:r>
              <a:rPr lang="en-US" sz="3499" dirty="0" err="1">
                <a:solidFill>
                  <a:srgbClr val="42270E"/>
                </a:solidFill>
                <a:latin typeface="Alice"/>
              </a:rPr>
              <a:t>awal</a:t>
            </a:r>
            <a:r>
              <a:rPr lang="en-US" sz="3499" dirty="0">
                <a:solidFill>
                  <a:srgbClr val="42270E"/>
                </a:solidFill>
                <a:latin typeface="Alice"/>
              </a:rPr>
              <a:t> </a:t>
            </a:r>
            <a:r>
              <a:rPr lang="en-US" sz="3499" dirty="0" err="1">
                <a:solidFill>
                  <a:srgbClr val="42270E"/>
                </a:solidFill>
                <a:latin typeface="Alice"/>
              </a:rPr>
              <a:t>berdiri</a:t>
            </a:r>
            <a:r>
              <a:rPr lang="en-US" sz="3499" dirty="0">
                <a:solidFill>
                  <a:srgbClr val="42270E"/>
                </a:solidFill>
                <a:latin typeface="Alice"/>
              </a:rPr>
              <a:t> </a:t>
            </a:r>
            <a:r>
              <a:rPr lang="en-US" sz="3499" dirty="0" err="1">
                <a:solidFill>
                  <a:srgbClr val="42270E"/>
                </a:solidFill>
                <a:latin typeface="Alice"/>
              </a:rPr>
              <a:t>memiliki</a:t>
            </a:r>
            <a:r>
              <a:rPr lang="en-US" sz="3499" dirty="0">
                <a:solidFill>
                  <a:srgbClr val="42270E"/>
                </a:solidFill>
                <a:latin typeface="Alice"/>
              </a:rPr>
              <a:t> </a:t>
            </a:r>
            <a:r>
              <a:rPr lang="en-US" sz="3499" dirty="0" err="1">
                <a:solidFill>
                  <a:srgbClr val="42270E"/>
                </a:solidFill>
                <a:latin typeface="Alice"/>
              </a:rPr>
              <a:t>alat</a:t>
            </a:r>
            <a:r>
              <a:rPr lang="en-US" sz="3499" dirty="0">
                <a:solidFill>
                  <a:srgbClr val="42270E"/>
                </a:solidFill>
                <a:latin typeface="Alice"/>
              </a:rPr>
              <a:t> </a:t>
            </a:r>
            <a:r>
              <a:rPr lang="en-US" sz="3499" dirty="0" err="1">
                <a:solidFill>
                  <a:srgbClr val="42270E"/>
                </a:solidFill>
                <a:latin typeface="Alice"/>
              </a:rPr>
              <a:t>pembuat</a:t>
            </a:r>
            <a:r>
              <a:rPr lang="en-US" sz="3499" dirty="0">
                <a:solidFill>
                  <a:srgbClr val="42270E"/>
                </a:solidFill>
                <a:latin typeface="Alice"/>
              </a:rPr>
              <a:t> roti </a:t>
            </a:r>
            <a:r>
              <a:rPr lang="en-US" sz="3499" dirty="0" err="1">
                <a:solidFill>
                  <a:srgbClr val="42270E"/>
                </a:solidFill>
                <a:latin typeface="Alice"/>
              </a:rPr>
              <a:t>tradisional</a:t>
            </a:r>
            <a:r>
              <a:rPr lang="en-US" sz="3499" dirty="0">
                <a:solidFill>
                  <a:srgbClr val="42270E"/>
                </a:solidFill>
                <a:latin typeface="Alice"/>
              </a:rPr>
              <a:t> </a:t>
            </a:r>
            <a:r>
              <a:rPr lang="en-US" sz="3499" dirty="0" err="1">
                <a:solidFill>
                  <a:srgbClr val="42270E"/>
                </a:solidFill>
                <a:latin typeface="Alice"/>
              </a:rPr>
              <a:t>sebagai</a:t>
            </a:r>
            <a:r>
              <a:rPr lang="en-US" sz="3499" dirty="0">
                <a:solidFill>
                  <a:srgbClr val="42270E"/>
                </a:solidFill>
                <a:latin typeface="Alice"/>
              </a:rPr>
              <a:t> modal </a:t>
            </a:r>
            <a:r>
              <a:rPr lang="en-US" sz="3499" dirty="0" err="1">
                <a:solidFill>
                  <a:srgbClr val="42270E"/>
                </a:solidFill>
                <a:latin typeface="Alice"/>
              </a:rPr>
              <a:t>awal</a:t>
            </a:r>
            <a:r>
              <a:rPr lang="en-US" sz="3499" dirty="0">
                <a:solidFill>
                  <a:srgbClr val="42270E"/>
                </a:solidFill>
                <a:latin typeface="Alice"/>
              </a:rPr>
              <a:t>. </a:t>
            </a:r>
          </a:p>
        </p:txBody>
      </p:sp>
      <p:sp>
        <p:nvSpPr>
          <p:cNvPr id="5" name="TextBox 5"/>
          <p:cNvSpPr txBox="1"/>
          <p:nvPr/>
        </p:nvSpPr>
        <p:spPr>
          <a:xfrm>
            <a:off x="1028700" y="1259970"/>
            <a:ext cx="10858500" cy="1238250"/>
          </a:xfrm>
          <a:prstGeom prst="rect">
            <a:avLst/>
          </a:prstGeom>
        </p:spPr>
        <p:txBody>
          <a:bodyPr lIns="0" tIns="0" rIns="0" bIns="0" rtlCol="0" anchor="t">
            <a:spAutoFit/>
          </a:bodyPr>
          <a:lstStyle/>
          <a:p>
            <a:pPr>
              <a:lnSpc>
                <a:spcPts val="9600"/>
              </a:lnSpc>
            </a:pPr>
            <a:r>
              <a:rPr lang="en-US" sz="8000" spc="-80" dirty="0">
                <a:solidFill>
                  <a:srgbClr val="42270E"/>
                </a:solidFill>
                <a:latin typeface="Alice Bold"/>
              </a:rPr>
              <a:t>Sejarah Perusahaan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38634" y="-3253966"/>
            <a:ext cx="7393757" cy="73937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75457" flipH="1">
            <a:off x="-1881136" y="5720607"/>
            <a:ext cx="5819672" cy="5819672"/>
          </a:xfrm>
          <a:prstGeom prst="rect">
            <a:avLst/>
          </a:prstGeom>
        </p:spPr>
      </p:pic>
      <p:sp>
        <p:nvSpPr>
          <p:cNvPr id="4" name="TextBox 4"/>
          <p:cNvSpPr txBox="1"/>
          <p:nvPr/>
        </p:nvSpPr>
        <p:spPr>
          <a:xfrm>
            <a:off x="3048000" y="1019175"/>
            <a:ext cx="12192000" cy="1274415"/>
          </a:xfrm>
          <a:prstGeom prst="rect">
            <a:avLst/>
          </a:prstGeom>
        </p:spPr>
        <p:txBody>
          <a:bodyPr lIns="0" tIns="0" rIns="0" bIns="0" rtlCol="0" anchor="t">
            <a:spAutoFit/>
          </a:bodyPr>
          <a:lstStyle/>
          <a:p>
            <a:pPr algn="ctr">
              <a:lnSpc>
                <a:spcPts val="9959"/>
              </a:lnSpc>
            </a:pPr>
            <a:r>
              <a:rPr lang="en-US" sz="8299" spc="-82" dirty="0" err="1">
                <a:solidFill>
                  <a:srgbClr val="42270E"/>
                </a:solidFill>
                <a:latin typeface="Alice Bold"/>
              </a:rPr>
              <a:t>Struktur</a:t>
            </a:r>
            <a:r>
              <a:rPr lang="en-US" sz="8299" spc="-82" dirty="0">
                <a:solidFill>
                  <a:srgbClr val="42270E"/>
                </a:solidFill>
                <a:latin typeface="Alice Bold"/>
              </a:rPr>
              <a:t> </a:t>
            </a:r>
            <a:r>
              <a:rPr lang="en-US" sz="8299" spc="-82" dirty="0" err="1">
                <a:solidFill>
                  <a:srgbClr val="42270E"/>
                </a:solidFill>
                <a:latin typeface="Alice Bold"/>
              </a:rPr>
              <a:t>Organisasi</a:t>
            </a:r>
            <a:endParaRPr lang="en-US" sz="8299" spc="-82" dirty="0">
              <a:solidFill>
                <a:srgbClr val="42270E"/>
              </a:solidFill>
              <a:latin typeface="Alice Bold"/>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08989">
            <a:off x="3880543" y="465076"/>
            <a:ext cx="595926" cy="1385874"/>
          </a:xfrm>
          <a:prstGeom prst="rect">
            <a:avLst/>
          </a:prstGeom>
        </p:spPr>
      </p:pic>
      <p:sp>
        <p:nvSpPr>
          <p:cNvPr id="6" name="TextBox 6"/>
          <p:cNvSpPr txBox="1"/>
          <p:nvPr/>
        </p:nvSpPr>
        <p:spPr>
          <a:xfrm>
            <a:off x="2652341" y="3109193"/>
            <a:ext cx="13846575" cy="6036358"/>
          </a:xfrm>
          <a:prstGeom prst="rect">
            <a:avLst/>
          </a:prstGeom>
        </p:spPr>
        <p:txBody>
          <a:bodyPr lIns="0" tIns="0" rIns="0" bIns="0" rtlCol="0" anchor="t">
            <a:spAutoFit/>
          </a:bodyPr>
          <a:lstStyle/>
          <a:p>
            <a:pPr algn="just">
              <a:lnSpc>
                <a:spcPts val="5983"/>
              </a:lnSpc>
            </a:pPr>
            <a:r>
              <a:rPr lang="en-US" sz="3399">
                <a:solidFill>
                  <a:srgbClr val="42270E"/>
                </a:solidFill>
                <a:latin typeface="Alice"/>
              </a:rPr>
              <a:t>      Pada usaha ini tidak memiliki struktur organisasi yang pasti dalam menjalankan usaha. Hal ini karena usaha ini merupakan perusahaan perorangan. Namun terdapat delegasi kepada sesorang untuk bertanggung jawab dalam jalannya usaha tersebut. </a:t>
            </a:r>
          </a:p>
          <a:p>
            <a:pPr algn="just">
              <a:lnSpc>
                <a:spcPts val="5983"/>
              </a:lnSpc>
            </a:pPr>
            <a:r>
              <a:rPr lang="en-US" sz="3399">
                <a:solidFill>
                  <a:srgbClr val="42270E"/>
                </a:solidFill>
                <a:latin typeface="Alice"/>
              </a:rPr>
              <a:t>     Saat ini usaha toko bakery &amp; cake memiliki 15 karyawan. Karyawan terbagi menjadi karyawan di bagian produksi dan karyawan bagian penjualan. Seluruh karyawan bertanggungjawab langsung kepada pemilik usaha.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A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96975" y="-1333500"/>
            <a:ext cx="6724650" cy="67246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017">
            <a:off x="-3662311" y="576314"/>
            <a:ext cx="9877322" cy="98773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52916" y="6961617"/>
            <a:ext cx="5382174" cy="3669664"/>
          </a:xfrm>
          <a:prstGeom prst="rect">
            <a:avLst/>
          </a:prstGeom>
        </p:spPr>
      </p:pic>
      <p:sp>
        <p:nvSpPr>
          <p:cNvPr id="5" name="TextBox 5"/>
          <p:cNvSpPr txBox="1"/>
          <p:nvPr/>
        </p:nvSpPr>
        <p:spPr>
          <a:xfrm>
            <a:off x="3333750" y="3258009"/>
            <a:ext cx="11620500" cy="1304776"/>
          </a:xfrm>
          <a:prstGeom prst="rect">
            <a:avLst/>
          </a:prstGeom>
        </p:spPr>
        <p:txBody>
          <a:bodyPr lIns="0" tIns="0" rIns="0" bIns="0" rtlCol="0" anchor="t">
            <a:spAutoFit/>
          </a:bodyPr>
          <a:lstStyle/>
          <a:p>
            <a:pPr algn="ctr">
              <a:lnSpc>
                <a:spcPts val="10199"/>
              </a:lnSpc>
            </a:pPr>
            <a:r>
              <a:rPr lang="en-US" sz="8499" spc="-84" dirty="0" err="1">
                <a:solidFill>
                  <a:srgbClr val="42270E"/>
                </a:solidFill>
                <a:latin typeface="Alice Bold"/>
              </a:rPr>
              <a:t>Jenis</a:t>
            </a:r>
            <a:r>
              <a:rPr lang="en-US" sz="8499" spc="-84" dirty="0">
                <a:solidFill>
                  <a:srgbClr val="42270E"/>
                </a:solidFill>
                <a:latin typeface="Alice Bold"/>
              </a:rPr>
              <a:t> Usaha</a:t>
            </a:r>
          </a:p>
        </p:txBody>
      </p:sp>
      <p:sp>
        <p:nvSpPr>
          <p:cNvPr id="6" name="TextBox 6"/>
          <p:cNvSpPr txBox="1"/>
          <p:nvPr/>
        </p:nvSpPr>
        <p:spPr>
          <a:xfrm>
            <a:off x="3333750" y="5205966"/>
            <a:ext cx="12771509" cy="2107903"/>
          </a:xfrm>
          <a:prstGeom prst="rect">
            <a:avLst/>
          </a:prstGeom>
        </p:spPr>
        <p:txBody>
          <a:bodyPr lIns="0" tIns="0" rIns="0" bIns="0" rtlCol="0" anchor="t">
            <a:spAutoFit/>
          </a:bodyPr>
          <a:lstStyle/>
          <a:p>
            <a:pPr algn="just">
              <a:lnSpc>
                <a:spcPts val="5599"/>
              </a:lnSpc>
            </a:pPr>
            <a:r>
              <a:rPr lang="en-US" sz="3999">
                <a:solidFill>
                  <a:srgbClr val="42270E"/>
                </a:solidFill>
                <a:latin typeface="Alice"/>
              </a:rPr>
              <a:t>Usaha ini bergerak di bidang kuliner. Menjual berbagai jenis roti, cake, kue kering, bolu dan gorengan.</a:t>
            </a:r>
          </a:p>
          <a:p>
            <a:pPr algn="just">
              <a:lnSpc>
                <a:spcPts val="5599"/>
              </a:lnSpc>
            </a:pPr>
            <a:endParaRPr lang="en-US" sz="3999">
              <a:solidFill>
                <a:srgbClr val="42270E"/>
              </a:solidFill>
              <a:latin typeface="Alic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1017</Words>
  <Application>Microsoft Office PowerPoint</Application>
  <PresentationFormat>Custom</PresentationFormat>
  <Paragraphs>99</Paragraphs>
  <Slides>35</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Alice</vt:lpstr>
      <vt:lpstr>Alice Bold</vt:lpstr>
      <vt:lpstr>Abhaya Libre Regular Italics</vt:lpstr>
      <vt:lpstr>Alegreya Bold</vt:lpstr>
      <vt:lpstr>Abhaya Libre Regular</vt:lpstr>
      <vt:lpstr>Harlow Solid Italic</vt:lpstr>
      <vt:lpstr>Calibri</vt:lpstr>
      <vt:lpstr>Lemon Tuesday</vt:lpstr>
      <vt:lpstr>Arial</vt:lpstr>
      <vt:lpstr>Alice Bold Italics</vt:lpstr>
      <vt:lpstr>Alegreya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pengakun</dc:title>
  <cp:lastModifiedBy>fitri nuryani</cp:lastModifiedBy>
  <cp:revision>3</cp:revision>
  <dcterms:created xsi:type="dcterms:W3CDTF">2006-08-16T00:00:00Z</dcterms:created>
  <dcterms:modified xsi:type="dcterms:W3CDTF">2021-12-18T06:07:25Z</dcterms:modified>
  <dc:identifier>DAEyhZGccx0</dc:identifier>
</cp:coreProperties>
</file>